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81" r:id="rId2"/>
    <p:sldId id="282" r:id="rId3"/>
    <p:sldId id="283" r:id="rId4"/>
    <p:sldId id="325" r:id="rId5"/>
    <p:sldId id="287" r:id="rId6"/>
    <p:sldId id="319" r:id="rId7"/>
    <p:sldId id="284" r:id="rId8"/>
    <p:sldId id="256" r:id="rId9"/>
    <p:sldId id="291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95" r:id="rId20"/>
    <p:sldId id="294" r:id="rId21"/>
    <p:sldId id="266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88" r:id="rId32"/>
    <p:sldId id="289" r:id="rId33"/>
    <p:sldId id="311" r:id="rId34"/>
    <p:sldId id="299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00" r:id="rId45"/>
    <p:sldId id="317" r:id="rId46"/>
    <p:sldId id="313" r:id="rId47"/>
    <p:sldId id="314" r:id="rId48"/>
    <p:sldId id="315" r:id="rId49"/>
    <p:sldId id="316" r:id="rId50"/>
    <p:sldId id="310" r:id="rId51"/>
    <p:sldId id="285" r:id="rId52"/>
    <p:sldId id="320" r:id="rId53"/>
    <p:sldId id="322" r:id="rId54"/>
    <p:sldId id="323" r:id="rId55"/>
    <p:sldId id="326" r:id="rId56"/>
    <p:sldId id="286" r:id="rId57"/>
    <p:sldId id="321" r:id="rId58"/>
    <p:sldId id="293" r:id="rId59"/>
    <p:sldId id="292" r:id="rId60"/>
    <p:sldId id="318" r:id="rId61"/>
    <p:sldId id="324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4" userDrawn="1">
          <p15:clr>
            <a:srgbClr val="A4A3A4"/>
          </p15:clr>
        </p15:guide>
        <p15:guide id="2" pos="1005" userDrawn="1">
          <p15:clr>
            <a:srgbClr val="A4A3A4"/>
          </p15:clr>
        </p15:guide>
        <p15:guide id="3" orient="horz" pos="4156" userDrawn="1">
          <p15:clr>
            <a:srgbClr val="A4A3A4"/>
          </p15:clr>
        </p15:guide>
        <p15:guide id="4" pos="2298" userDrawn="1">
          <p15:clr>
            <a:srgbClr val="A4A3A4"/>
          </p15:clr>
        </p15:guide>
        <p15:guide id="5" pos="2638" userDrawn="1">
          <p15:clr>
            <a:srgbClr val="A4A3A4"/>
          </p15:clr>
        </p15:guide>
        <p15:guide id="6" orient="horz" pos="890" userDrawn="1">
          <p15:clr>
            <a:srgbClr val="A4A3A4"/>
          </p15:clr>
        </p15:guide>
        <p15:guide id="7" pos="676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73"/>
    <p:restoredTop sz="94907"/>
  </p:normalViewPr>
  <p:slideViewPr>
    <p:cSldViewPr snapToGrid="0" snapToObjects="1">
      <p:cViewPr varScale="1">
        <p:scale>
          <a:sx n="106" d="100"/>
          <a:sy n="106" d="100"/>
        </p:scale>
        <p:origin x="1200" y="168"/>
      </p:cViewPr>
      <p:guideLst>
        <p:guide orient="horz" pos="154"/>
        <p:guide pos="1005"/>
        <p:guide orient="horz" pos="4156"/>
        <p:guide pos="2298"/>
        <p:guide pos="2638"/>
        <p:guide orient="horz" pos="890"/>
        <p:guide pos="6766"/>
      </p:guideLst>
    </p:cSldViewPr>
  </p:slideViewPr>
  <p:outlineViewPr>
    <p:cViewPr>
      <p:scale>
        <a:sx n="33" d="100"/>
        <a:sy n="33" d="100"/>
      </p:scale>
      <p:origin x="0" y="-296"/>
    </p:cViewPr>
  </p:outlineViewPr>
  <p:notesTextViewPr>
    <p:cViewPr>
      <p:scale>
        <a:sx n="170" d="100"/>
        <a:sy n="17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5AD68F-10F9-C849-99F8-0F166758B127}" type="datetimeFigureOut">
              <a:rPr lang="de-DE" smtClean="0"/>
              <a:t>05.05.20</a:t>
            </a:fld>
            <a:endParaRPr lang="de-DE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2262F6-0366-D54F-89AB-04068B825D9A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2224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62F6-0366-D54F-89AB-04068B825D9A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009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62F6-0366-D54F-89AB-04068B825D9A}" type="slidenum">
              <a:rPr lang="de-DE" smtClean="0"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9847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62F6-0366-D54F-89AB-04068B825D9A}" type="slidenum">
              <a:rPr lang="de-DE" smtClean="0"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44793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62F6-0366-D54F-89AB-04068B825D9A}" type="slidenum">
              <a:rPr lang="de-DE" smtClean="0"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6144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62F6-0366-D54F-89AB-04068B825D9A}" type="slidenum">
              <a:rPr lang="de-DE" smtClean="0"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785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62F6-0366-D54F-89AB-04068B825D9A}" type="slidenum">
              <a:rPr lang="de-DE" smtClean="0"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3965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62F6-0366-D54F-89AB-04068B825D9A}" type="slidenum">
              <a:rPr lang="de-DE" smtClean="0"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20391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62F6-0366-D54F-89AB-04068B825D9A}" type="slidenum">
              <a:rPr lang="de-DE" smtClean="0"/>
              <a:t>44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473375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62F6-0366-D54F-89AB-04068B825D9A}" type="slidenum">
              <a:rPr lang="de-DE" smtClean="0"/>
              <a:t>47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11141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62F6-0366-D54F-89AB-04068B825D9A}" type="slidenum">
              <a:rPr lang="de-DE" smtClean="0"/>
              <a:t>50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80285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62F6-0366-D54F-89AB-04068B825D9A}" type="slidenum">
              <a:rPr lang="de-DE" smtClean="0"/>
              <a:t>51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199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62F6-0366-D54F-89AB-04068B825D9A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12724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62F6-0366-D54F-89AB-04068B825D9A}" type="slidenum">
              <a:rPr lang="de-DE" smtClean="0"/>
              <a:t>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94070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62F6-0366-D54F-89AB-04068B825D9A}" type="slidenum">
              <a:rPr lang="de-DE" smtClean="0"/>
              <a:t>57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56509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62F6-0366-D54F-89AB-04068B825D9A}" type="slidenum">
              <a:rPr lang="de-DE" smtClean="0"/>
              <a:t>58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0101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62F6-0366-D54F-89AB-04068B825D9A}" type="slidenum">
              <a:rPr lang="de-DE" smtClean="0"/>
              <a:t>59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45544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62F6-0366-D54F-89AB-04068B825D9A}" type="slidenum">
              <a:rPr lang="de-DE" smtClean="0"/>
              <a:t>60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8635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62F6-0366-D54F-89AB-04068B825D9A}" type="slidenum">
              <a:rPr lang="de-DE" smtClean="0"/>
              <a:t>61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5122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62F6-0366-D54F-89AB-04068B825D9A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1192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62F6-0366-D54F-89AB-04068B825D9A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9486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62F6-0366-D54F-89AB-04068B825D9A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23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62F6-0366-D54F-89AB-04068B825D9A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8523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62F6-0366-D54F-89AB-04068B825D9A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868398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62F6-0366-D54F-89AB-04068B825D9A}" type="slidenum">
              <a:rPr lang="de-DE" smtClean="0"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3673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2262F6-0366-D54F-89AB-04068B825D9A}" type="slidenum">
              <a:rPr lang="de-DE" smtClean="0"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5413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A31D1-0C93-A94C-A749-40FEED8FAB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55C2A5-A465-B44D-9B17-AD749FAF44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74D70F-FA55-0D4B-8684-506BFD006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9AA21-791E-0343-B3A4-F43F501F3BCD}" type="datetimeFigureOut">
              <a:rPr lang="en-GB" noProof="0" smtClean="0"/>
              <a:t>05/05/2020</a:t>
            </a:fld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E24CD-657E-C645-B253-EFB4C6A6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198FA-720F-0A4C-B095-0A7FC0025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52B30-3D07-AD45-A8A0-422908691DC3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00339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7F138-BA38-0642-B05F-10352AD86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339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5">
                    <a:lumMod val="50000"/>
                  </a:schemeClr>
                </a:solidFill>
                <a:latin typeface="Raleway" panose="020B0003030101060003" pitchFamily="34" charset="0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A61E8-69D4-B442-AF76-C81250409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9471"/>
            <a:ext cx="10515600" cy="4351338"/>
          </a:xfrm>
        </p:spPr>
        <p:txBody>
          <a:bodyPr/>
          <a:lstStyle>
            <a:lvl1pPr marL="228600" indent="-228600">
              <a:buFont typeface="Wingdings" pitchFamily="2" charset="2"/>
              <a:buChar char="§"/>
              <a:defRPr>
                <a:solidFill>
                  <a:schemeClr val="accent5">
                    <a:lumMod val="50000"/>
                  </a:schemeClr>
                </a:solidFill>
                <a:latin typeface="Raleway" panose="020B0003030101060003" pitchFamily="34" charset="0"/>
              </a:defRPr>
            </a:lvl1pPr>
            <a:lvl2pPr marL="685800" indent="-228600">
              <a:buFont typeface="Wingdings" pitchFamily="2" charset="2"/>
              <a:buChar char="§"/>
              <a:defRPr>
                <a:solidFill>
                  <a:schemeClr val="accent5">
                    <a:lumMod val="50000"/>
                  </a:schemeClr>
                </a:solidFill>
                <a:latin typeface="Raleway" panose="020B0003030101060003" pitchFamily="34" charset="0"/>
              </a:defRPr>
            </a:lvl2pPr>
            <a:lvl3pPr marL="1143000" indent="-228600">
              <a:buFont typeface="Wingdings" pitchFamily="2" charset="2"/>
              <a:buChar char="§"/>
              <a:defRPr>
                <a:solidFill>
                  <a:schemeClr val="accent5">
                    <a:lumMod val="50000"/>
                  </a:schemeClr>
                </a:solidFill>
                <a:latin typeface="Raleway" panose="020B0003030101060003" pitchFamily="34" charset="0"/>
              </a:defRPr>
            </a:lvl3pPr>
            <a:lvl4pPr marL="1600200" indent="-228600">
              <a:buFont typeface="Wingdings" pitchFamily="2" charset="2"/>
              <a:buChar char="§"/>
              <a:defRPr>
                <a:solidFill>
                  <a:schemeClr val="accent5">
                    <a:lumMod val="50000"/>
                  </a:schemeClr>
                </a:solidFill>
                <a:latin typeface="Raleway" panose="020B0003030101060003" pitchFamily="34" charset="0"/>
              </a:defRPr>
            </a:lvl4pPr>
            <a:lvl5pPr marL="2057400" indent="-228600">
              <a:buFont typeface="Wingdings" pitchFamily="2" charset="2"/>
              <a:buChar char="§"/>
              <a:defRPr>
                <a:solidFill>
                  <a:schemeClr val="accent5">
                    <a:lumMod val="50000"/>
                  </a:schemeClr>
                </a:solidFill>
                <a:latin typeface="Raleway" panose="020B0003030101060003" pitchFamily="34" charset="0"/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BADCA-B3E3-A74D-B44F-766751ADE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  <a:latin typeface="Raleway" panose="020B0003030101060003" pitchFamily="34" charset="0"/>
              </a:defRPr>
            </a:lvl1pPr>
          </a:lstStyle>
          <a:p>
            <a:fld id="{D679AA21-791E-0343-B3A4-F43F501F3BCD}" type="datetimeFigureOut">
              <a:rPr lang="en-GB" smtClean="0"/>
              <a:pPr/>
              <a:t>05/05/2020</a:t>
            </a:fld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B3F9A-F6CC-4E4A-892D-6D3EAE20B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5">
                    <a:lumMod val="50000"/>
                  </a:schemeClr>
                </a:solidFill>
                <a:latin typeface="Raleway" panose="020B0003030101060003" pitchFamily="34" charset="0"/>
              </a:defRPr>
            </a:lvl1pPr>
          </a:lstStyle>
          <a:p>
            <a:fld id="{EBD52B30-3D07-AD45-A8A0-422908691DC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DA694D1-51A5-1743-BF6A-3268796C81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5">
                    <a:lumMod val="50000"/>
                  </a:schemeClr>
                </a:solidFill>
                <a:latin typeface="Raleway" panose="020B0003030101060003" pitchFamily="34" charset="0"/>
              </a:defRPr>
            </a:lvl1pPr>
          </a:lstStyle>
          <a:p>
            <a:r>
              <a:rPr lang="en-GB"/>
              <a:t>Dr. Michael R. Alvers – michael.r.alvers@gmail.com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2043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BADCA-B3E3-A74D-B44F-766751ADE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aleway" panose="020B0003030101060003" pitchFamily="34" charset="0"/>
              </a:defRPr>
            </a:lvl1pPr>
          </a:lstStyle>
          <a:p>
            <a:fld id="{D679AA21-791E-0343-B3A4-F43F501F3BCD}" type="datetimeFigureOut">
              <a:rPr lang="en-GB" noProof="0" smtClean="0"/>
              <a:pPr/>
              <a:t>05/05/2020</a:t>
            </a:fld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B3F9A-F6CC-4E4A-892D-6D3EAE20B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aleway" panose="020B0003030101060003" pitchFamily="34" charset="0"/>
              </a:defRPr>
            </a:lvl1pPr>
          </a:lstStyle>
          <a:p>
            <a:fld id="{EBD52B30-3D07-AD45-A8A0-422908691DC3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DA694D1-51A5-1743-BF6A-3268796C81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Dr. Michael R. Alvers – michael.r.alvers@gmail.com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56941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05517EC-3819-CE4B-B2F9-DF6354FE14B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927743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E5708B-EF58-1D4E-97D1-702A03F9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10BB2-2E40-FE4B-8479-798B6245C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780A1-8600-CA44-BD64-A2D1B3740C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9AA21-791E-0343-B3A4-F43F501F3BCD}" type="datetimeFigureOut">
              <a:rPr lang="en-GB" noProof="0" smtClean="0"/>
              <a:t>05/05/2020</a:t>
            </a:fld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F9A2F-9D35-CE4B-9BEA-4CF42FA9E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Dr. Michael R. Alvers – michael.r.alvers@gmail.com</a:t>
            </a:r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3207BD-8C47-9E47-AB1E-ED82BFDD18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D52B30-3D07-AD45-A8A0-422908691DC3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79545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malvers/coronasimulation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14735-0FCD-504E-B94A-0BBBB0337D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6631"/>
            <a:ext cx="9144000" cy="2387600"/>
          </a:xfrm>
        </p:spPr>
        <p:txBody>
          <a:bodyPr>
            <a:normAutofit/>
          </a:bodyPr>
          <a:lstStyle/>
          <a:p>
            <a:r>
              <a:rPr lang="en-GB" sz="4800" noProof="0" dirty="0">
                <a:solidFill>
                  <a:srgbClr val="002060"/>
                </a:solidFill>
                <a:latin typeface="Raleway Light" panose="020B0403030101060003" pitchFamily="34" charset="77"/>
              </a:rPr>
              <a:t>Random Infection Simulation*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148C94-724C-5747-B311-5CB9321F1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58658"/>
            <a:ext cx="9144000" cy="1655762"/>
          </a:xfrm>
        </p:spPr>
        <p:txBody>
          <a:bodyPr/>
          <a:lstStyle/>
          <a:p>
            <a:r>
              <a:rPr lang="en-GB" noProof="0" dirty="0">
                <a:solidFill>
                  <a:srgbClr val="002060"/>
                </a:solidFill>
                <a:latin typeface="Raleway Light" panose="020B0403030101060003" pitchFamily="34" charset="77"/>
              </a:rPr>
              <a:t>Dr. Michael R. Alvers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1677C4-7DB5-A147-B0C6-975CEBDE67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2" t="21865" r="1"/>
          <a:stretch/>
        </p:blipFill>
        <p:spPr>
          <a:xfrm>
            <a:off x="4670604" y="3126636"/>
            <a:ext cx="2815200" cy="23921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7692B23-1996-A54F-8B35-4E47D0A83F1C}"/>
              </a:ext>
            </a:extLst>
          </p:cNvPr>
          <p:cNvSpPr/>
          <p:nvPr/>
        </p:nvSpPr>
        <p:spPr>
          <a:xfrm>
            <a:off x="10663896" y="6512166"/>
            <a:ext cx="138852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>
                <a:solidFill>
                  <a:schemeClr val="bg1">
                    <a:lumMod val="50000"/>
                  </a:schemeClr>
                </a:solidFill>
                <a:latin typeface="Raleway" panose="020B0003030101060003" pitchFamily="34" charset="0"/>
              </a:rPr>
              <a:t>*  work in progress</a:t>
            </a:r>
            <a:endParaRPr lang="de-DE" sz="105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089405-AD36-744E-BB37-AD7D90A208A0}"/>
              </a:ext>
            </a:extLst>
          </p:cNvPr>
          <p:cNvSpPr/>
          <p:nvPr/>
        </p:nvSpPr>
        <p:spPr>
          <a:xfrm>
            <a:off x="4518417" y="6260068"/>
            <a:ext cx="31216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Raleway Light" panose="020B0403030101060003" pitchFamily="34" charset="77"/>
              </a:rPr>
              <a:t>last changed </a:t>
            </a:r>
            <a:fld id="{B363B298-9739-9E49-8E9F-E7C149EAF9D1}" type="datetime2">
              <a:rPr lang="en-GB" sz="1400" smtClean="0">
                <a:solidFill>
                  <a:schemeClr val="bg1">
                    <a:lumMod val="50000"/>
                  </a:schemeClr>
                </a:solidFill>
                <a:latin typeface="Raleway Light" panose="020B0403030101060003" pitchFamily="34" charset="77"/>
              </a:rPr>
              <a:pPr algn="ctr"/>
              <a:t>Tuesday, 5 May 2020</a:t>
            </a:fld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117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1D0969A-396D-E242-A6DA-C4A75E00F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550" y="254000"/>
            <a:ext cx="8978900" cy="635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FFF6C3B-D44A-C44D-A504-7CA4DF9E59A7}"/>
              </a:ext>
            </a:extLst>
          </p:cNvPr>
          <p:cNvSpPr/>
          <p:nvPr/>
        </p:nvSpPr>
        <p:spPr>
          <a:xfrm>
            <a:off x="2780885" y="3503089"/>
            <a:ext cx="25312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  <a:ea typeface="+mj-ea"/>
                <a:cs typeface="+mj-cs"/>
              </a:rPr>
              <a:t>worst case scenario</a:t>
            </a:r>
            <a:endParaRPr lang="de-DE" sz="11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C4DAB6-BE0F-1F45-9C6B-02D696E99555}"/>
              </a:ext>
            </a:extLst>
          </p:cNvPr>
          <p:cNvSpPr/>
          <p:nvPr/>
        </p:nvSpPr>
        <p:spPr>
          <a:xfrm>
            <a:off x="3687431" y="6181871"/>
            <a:ext cx="2396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  <a:ea typeface="+mj-ea"/>
                <a:cs typeface="+mj-cs"/>
              </a:rPr>
              <a:t>best case scenario</a:t>
            </a:r>
            <a:endParaRPr lang="de-DE" sz="11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8474869-63B8-FF4E-A06D-EA478B6B3E20}"/>
              </a:ext>
            </a:extLst>
          </p:cNvPr>
          <p:cNvCxnSpPr>
            <a:cxnSpLocks/>
          </p:cNvCxnSpPr>
          <p:nvPr/>
        </p:nvCxnSpPr>
        <p:spPr>
          <a:xfrm flipH="1">
            <a:off x="3996965" y="989814"/>
            <a:ext cx="3864990" cy="251695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0D8160-EAC2-4B46-B463-E8A9CB0431E3}"/>
              </a:ext>
            </a:extLst>
          </p:cNvPr>
          <p:cNvCxnSpPr>
            <a:cxnSpLocks/>
          </p:cNvCxnSpPr>
          <p:nvPr/>
        </p:nvCxnSpPr>
        <p:spPr>
          <a:xfrm flipH="1">
            <a:off x="5099902" y="1319753"/>
            <a:ext cx="2724345" cy="490193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CE167EF-A6C9-4747-8AAC-6DBA25BE8FD0}"/>
              </a:ext>
            </a:extLst>
          </p:cNvPr>
          <p:cNvCxnSpPr>
            <a:cxnSpLocks/>
          </p:cNvCxnSpPr>
          <p:nvPr/>
        </p:nvCxnSpPr>
        <p:spPr>
          <a:xfrm flipH="1">
            <a:off x="6334813" y="3874416"/>
            <a:ext cx="1244338" cy="226243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1EB0908-6805-EB4B-932D-B1F1D5A31AC3}"/>
              </a:ext>
            </a:extLst>
          </p:cNvPr>
          <p:cNvSpPr/>
          <p:nvPr/>
        </p:nvSpPr>
        <p:spPr>
          <a:xfrm>
            <a:off x="6079043" y="3512010"/>
            <a:ext cx="35766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C00000"/>
                </a:solidFill>
                <a:latin typeface="Raleway" panose="020B0003030101060003" pitchFamily="34" charset="0"/>
                <a:ea typeface="+mj-ea"/>
                <a:cs typeface="+mj-cs"/>
              </a:rPr>
              <a:t>average of 4.000 simulations</a:t>
            </a:r>
            <a:endParaRPr lang="de-DE" sz="1100" dirty="0">
              <a:solidFill>
                <a:srgbClr val="C0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2143C8-FB9E-724E-9A00-6737F5113FEA}"/>
              </a:ext>
            </a:extLst>
          </p:cNvPr>
          <p:cNvSpPr/>
          <p:nvPr/>
        </p:nvSpPr>
        <p:spPr>
          <a:xfrm>
            <a:off x="7897322" y="4223534"/>
            <a:ext cx="127310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800" dirty="0">
                <a:solidFill>
                  <a:srgbClr val="002060"/>
                </a:solidFill>
                <a:latin typeface="Raleway" panose="020B0003030101060003" pitchFamily="34" charset="0"/>
              </a:rPr>
              <a:t>2 % </a:t>
            </a:r>
            <a:endParaRPr lang="de-DE" sz="48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5F425D0-211C-8849-928D-523FE3B22180}"/>
              </a:ext>
            </a:extLst>
          </p:cNvPr>
          <p:cNvGrpSpPr/>
          <p:nvPr/>
        </p:nvGrpSpPr>
        <p:grpSpPr>
          <a:xfrm>
            <a:off x="619074" y="248478"/>
            <a:ext cx="9986081" cy="6350835"/>
            <a:chOff x="619074" y="30330"/>
            <a:chExt cx="9986081" cy="635083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3817C33-3360-9546-BEF2-218C442D6534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29" y="30330"/>
              <a:ext cx="0" cy="6350835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968A90D-E7A4-1E44-A313-8ED35346ECF9}"/>
                </a:ext>
              </a:extLst>
            </p:cNvPr>
            <p:cNvSpPr/>
            <p:nvPr/>
          </p:nvSpPr>
          <p:spPr>
            <a:xfrm>
              <a:off x="619074" y="58283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2060"/>
                  </a:solidFill>
                  <a:latin typeface="Raleway" panose="020B0003030101060003" pitchFamily="34" charset="0"/>
                </a:rPr>
                <a:t>100 %</a:t>
              </a:r>
              <a:endParaRPr lang="de-DE" dirty="0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996C1D4-2123-1347-AA64-26613E1232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3130" y="6379593"/>
              <a:ext cx="9012025" cy="0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42F6444A-A29F-9746-B238-9B1C64F80EFF}"/>
              </a:ext>
            </a:extLst>
          </p:cNvPr>
          <p:cNvSpPr/>
          <p:nvPr/>
        </p:nvSpPr>
        <p:spPr>
          <a:xfrm>
            <a:off x="10668082" y="6364129"/>
            <a:ext cx="1359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3500 steps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8870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656C1F0C-6938-E845-93A8-E132ADB8F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244475"/>
            <a:ext cx="8978900" cy="63595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9C93B1D-36D6-504E-A416-F97FDBB377AD}"/>
              </a:ext>
            </a:extLst>
          </p:cNvPr>
          <p:cNvSpPr/>
          <p:nvPr/>
        </p:nvSpPr>
        <p:spPr>
          <a:xfrm>
            <a:off x="7897322" y="4223534"/>
            <a:ext cx="127470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800" dirty="0">
                <a:solidFill>
                  <a:srgbClr val="002060"/>
                </a:solidFill>
                <a:latin typeface="Raleway" panose="020B0003030101060003" pitchFamily="34" charset="0"/>
              </a:rPr>
              <a:t>3 % </a:t>
            </a:r>
            <a:endParaRPr lang="de-DE" sz="4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CBAF2C-B0CD-0F4D-AC6B-7703264C77CE}"/>
              </a:ext>
            </a:extLst>
          </p:cNvPr>
          <p:cNvGrpSpPr/>
          <p:nvPr/>
        </p:nvGrpSpPr>
        <p:grpSpPr>
          <a:xfrm>
            <a:off x="619074" y="248478"/>
            <a:ext cx="9986081" cy="6350835"/>
            <a:chOff x="619074" y="30330"/>
            <a:chExt cx="9986081" cy="635083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F604EEC-92D0-BB49-A73A-81E4AFE1C7E9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29" y="30330"/>
              <a:ext cx="0" cy="6350835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4BB785F-B8A3-5F49-A8E6-7C25F03DF236}"/>
                </a:ext>
              </a:extLst>
            </p:cNvPr>
            <p:cNvSpPr/>
            <p:nvPr/>
          </p:nvSpPr>
          <p:spPr>
            <a:xfrm>
              <a:off x="619074" y="58283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2060"/>
                  </a:solidFill>
                  <a:latin typeface="Raleway" panose="020B0003030101060003" pitchFamily="34" charset="0"/>
                </a:rPr>
                <a:t>100 %</a:t>
              </a:r>
              <a:endParaRPr lang="de-DE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6E87F05-8B95-0D46-B5D5-2B5CAED921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3130" y="6379593"/>
              <a:ext cx="9012025" cy="0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FFF7F240-EA1A-7448-82B0-6282E67379B6}"/>
              </a:ext>
            </a:extLst>
          </p:cNvPr>
          <p:cNvSpPr/>
          <p:nvPr/>
        </p:nvSpPr>
        <p:spPr>
          <a:xfrm>
            <a:off x="10668082" y="6364129"/>
            <a:ext cx="1359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3500 steps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7701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16942A9-6252-F34E-BBC8-553AD3D45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254000"/>
            <a:ext cx="8978900" cy="6350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5EC4126-CFDC-E144-AF6B-297B79A20BD9}"/>
              </a:ext>
            </a:extLst>
          </p:cNvPr>
          <p:cNvGrpSpPr/>
          <p:nvPr/>
        </p:nvGrpSpPr>
        <p:grpSpPr>
          <a:xfrm>
            <a:off x="619074" y="248478"/>
            <a:ext cx="9986081" cy="6350835"/>
            <a:chOff x="619074" y="30330"/>
            <a:chExt cx="9986081" cy="635083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FA09399-5275-F54E-B101-D72BF76B6DF1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29" y="30330"/>
              <a:ext cx="0" cy="6350835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6B3CD2E-4928-7B4E-8831-8D829EC55815}"/>
                </a:ext>
              </a:extLst>
            </p:cNvPr>
            <p:cNvSpPr/>
            <p:nvPr/>
          </p:nvSpPr>
          <p:spPr>
            <a:xfrm>
              <a:off x="619074" y="58283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2060"/>
                  </a:solidFill>
                  <a:latin typeface="Raleway" panose="020B0003030101060003" pitchFamily="34" charset="0"/>
                </a:rPr>
                <a:t>100 %</a:t>
              </a:r>
              <a:endParaRPr lang="de-DE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770D85B-D5C7-B74B-B8A1-05730ED7A0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3130" y="6379593"/>
              <a:ext cx="9012025" cy="0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4424DA1-4620-7D42-B606-CB8A80B78071}"/>
              </a:ext>
            </a:extLst>
          </p:cNvPr>
          <p:cNvSpPr/>
          <p:nvPr/>
        </p:nvSpPr>
        <p:spPr>
          <a:xfrm>
            <a:off x="10668082" y="6364129"/>
            <a:ext cx="1359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3500 steps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5644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742929F-755D-1741-9F2B-F91FFFB49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254000"/>
            <a:ext cx="8978900" cy="6350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EE23B12-ADB7-BA4D-9D8A-2C4858C54985}"/>
              </a:ext>
            </a:extLst>
          </p:cNvPr>
          <p:cNvGrpSpPr/>
          <p:nvPr/>
        </p:nvGrpSpPr>
        <p:grpSpPr>
          <a:xfrm>
            <a:off x="619074" y="248478"/>
            <a:ext cx="9986081" cy="6350835"/>
            <a:chOff x="619074" y="30330"/>
            <a:chExt cx="9986081" cy="635083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D67C23-86FE-DF44-8325-054682BE1136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29" y="30330"/>
              <a:ext cx="0" cy="6350835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87B872-7DF4-A74E-AC3B-EDFB1AF7BFA7}"/>
                </a:ext>
              </a:extLst>
            </p:cNvPr>
            <p:cNvSpPr/>
            <p:nvPr/>
          </p:nvSpPr>
          <p:spPr>
            <a:xfrm>
              <a:off x="619074" y="58283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2060"/>
                  </a:solidFill>
                  <a:latin typeface="Raleway" panose="020B0003030101060003" pitchFamily="34" charset="0"/>
                </a:rPr>
                <a:t>100 %</a:t>
              </a:r>
              <a:endParaRPr lang="de-DE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67ECF9D-56E2-814F-A12C-687B86876D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3130" y="6379593"/>
              <a:ext cx="9012025" cy="0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130B8DC-5BBB-6640-94A2-9C037FD07EBB}"/>
              </a:ext>
            </a:extLst>
          </p:cNvPr>
          <p:cNvSpPr/>
          <p:nvPr/>
        </p:nvSpPr>
        <p:spPr>
          <a:xfrm>
            <a:off x="10668082" y="6364129"/>
            <a:ext cx="1359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3500 steps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69820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635B7CC1-E8FB-1C44-B632-6A20CBC49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254000"/>
            <a:ext cx="8978900" cy="6350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90C9F2F-36BC-D44C-898F-08B6C5C2FBCE}"/>
              </a:ext>
            </a:extLst>
          </p:cNvPr>
          <p:cNvGrpSpPr/>
          <p:nvPr/>
        </p:nvGrpSpPr>
        <p:grpSpPr>
          <a:xfrm>
            <a:off x="619074" y="248478"/>
            <a:ext cx="9986081" cy="6350835"/>
            <a:chOff x="619074" y="30330"/>
            <a:chExt cx="9986081" cy="635083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8664219-FB10-7B41-9046-53E8C3276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29" y="30330"/>
              <a:ext cx="0" cy="6350835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50D8C59-01B0-9347-A4D2-E2E419420FF2}"/>
                </a:ext>
              </a:extLst>
            </p:cNvPr>
            <p:cNvSpPr/>
            <p:nvPr/>
          </p:nvSpPr>
          <p:spPr>
            <a:xfrm>
              <a:off x="619074" y="58283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2060"/>
                  </a:solidFill>
                  <a:latin typeface="Raleway" panose="020B0003030101060003" pitchFamily="34" charset="0"/>
                </a:rPr>
                <a:t>100 %</a:t>
              </a:r>
              <a:endParaRPr lang="de-DE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3B52D87-D2EC-0E4D-A2B8-260B823707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3130" y="6379593"/>
              <a:ext cx="9012025" cy="0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9F2ABAE6-BE1D-D043-A33D-BCA1548DAA9C}"/>
              </a:ext>
            </a:extLst>
          </p:cNvPr>
          <p:cNvSpPr/>
          <p:nvPr/>
        </p:nvSpPr>
        <p:spPr>
          <a:xfrm>
            <a:off x="10668082" y="6364129"/>
            <a:ext cx="1359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3500 steps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690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0D14C439-7BAB-0043-B973-7D2B836B71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254000"/>
            <a:ext cx="8978900" cy="6350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3365F88-17D4-294A-A0ED-7AB1A5222B5A}"/>
              </a:ext>
            </a:extLst>
          </p:cNvPr>
          <p:cNvGrpSpPr/>
          <p:nvPr/>
        </p:nvGrpSpPr>
        <p:grpSpPr>
          <a:xfrm>
            <a:off x="619074" y="248478"/>
            <a:ext cx="9986081" cy="6350835"/>
            <a:chOff x="619074" y="30330"/>
            <a:chExt cx="9986081" cy="635083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A3EA157-9154-6942-900F-4EE045E23C67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29" y="30330"/>
              <a:ext cx="0" cy="6350835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23C624D-2884-2A40-AB11-CB9B3B79C935}"/>
                </a:ext>
              </a:extLst>
            </p:cNvPr>
            <p:cNvSpPr/>
            <p:nvPr/>
          </p:nvSpPr>
          <p:spPr>
            <a:xfrm>
              <a:off x="619074" y="58283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2060"/>
                  </a:solidFill>
                  <a:latin typeface="Raleway" panose="020B0003030101060003" pitchFamily="34" charset="0"/>
                </a:rPr>
                <a:t>100 %</a:t>
              </a:r>
              <a:endParaRPr lang="de-DE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E214FA3-C4CA-B946-B423-EA76BB20B9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3130" y="6379593"/>
              <a:ext cx="9012025" cy="0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6A760EC3-C4B2-3F42-93E2-BC98FF2706AA}"/>
              </a:ext>
            </a:extLst>
          </p:cNvPr>
          <p:cNvSpPr/>
          <p:nvPr/>
        </p:nvSpPr>
        <p:spPr>
          <a:xfrm>
            <a:off x="10668082" y="6364129"/>
            <a:ext cx="1359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3500 steps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4763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7FB4D82-96EE-5E4A-BD20-D3C353173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254000"/>
            <a:ext cx="8978900" cy="6350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67D52AE-FC4E-5C4A-914D-F8FBCEE01124}"/>
              </a:ext>
            </a:extLst>
          </p:cNvPr>
          <p:cNvGrpSpPr/>
          <p:nvPr/>
        </p:nvGrpSpPr>
        <p:grpSpPr>
          <a:xfrm>
            <a:off x="619074" y="248478"/>
            <a:ext cx="9986081" cy="6350835"/>
            <a:chOff x="619074" y="30330"/>
            <a:chExt cx="9986081" cy="635083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31B41B6-C5E5-1643-86A2-8C3FBA0D4BE9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29" y="30330"/>
              <a:ext cx="0" cy="6350835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EC6F73B-89E7-1F42-BFBB-BAE50AFCD567}"/>
                </a:ext>
              </a:extLst>
            </p:cNvPr>
            <p:cNvSpPr/>
            <p:nvPr/>
          </p:nvSpPr>
          <p:spPr>
            <a:xfrm>
              <a:off x="619074" y="58283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2060"/>
                  </a:solidFill>
                  <a:latin typeface="Raleway" panose="020B0003030101060003" pitchFamily="34" charset="0"/>
                </a:rPr>
                <a:t>100 %</a:t>
              </a:r>
              <a:endParaRPr lang="de-DE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509BAF8-FE3B-784E-90C1-B07B1B411D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3130" y="6379593"/>
              <a:ext cx="9012025" cy="0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0FBBE6F-8805-6240-83FA-7A3272A15515}"/>
              </a:ext>
            </a:extLst>
          </p:cNvPr>
          <p:cNvSpPr/>
          <p:nvPr/>
        </p:nvSpPr>
        <p:spPr>
          <a:xfrm>
            <a:off x="10668082" y="6364129"/>
            <a:ext cx="1359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3500 steps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5676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0886A4E-AD69-B643-B0AD-3192E9F70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254000"/>
            <a:ext cx="8978900" cy="6350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C0C4991-07C9-CF49-80FD-600491FC273B}"/>
              </a:ext>
            </a:extLst>
          </p:cNvPr>
          <p:cNvGrpSpPr/>
          <p:nvPr/>
        </p:nvGrpSpPr>
        <p:grpSpPr>
          <a:xfrm>
            <a:off x="619074" y="248478"/>
            <a:ext cx="9986081" cy="6350835"/>
            <a:chOff x="619074" y="30330"/>
            <a:chExt cx="9986081" cy="635083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FBC822-75CC-6249-BBFE-393330CE45B5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29" y="30330"/>
              <a:ext cx="0" cy="6350835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3624CDD-DCEA-5644-900F-004AB56FAF62}"/>
                </a:ext>
              </a:extLst>
            </p:cNvPr>
            <p:cNvSpPr/>
            <p:nvPr/>
          </p:nvSpPr>
          <p:spPr>
            <a:xfrm>
              <a:off x="619074" y="58283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2060"/>
                  </a:solidFill>
                  <a:latin typeface="Raleway" panose="020B0003030101060003" pitchFamily="34" charset="0"/>
                </a:rPr>
                <a:t>100 %</a:t>
              </a:r>
              <a:endParaRPr lang="de-DE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5767CA4-465D-0547-BE21-DA5CF031D1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3130" y="6379593"/>
              <a:ext cx="9012025" cy="0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931902E-827E-EE4D-A039-B476E2BB4024}"/>
              </a:ext>
            </a:extLst>
          </p:cNvPr>
          <p:cNvSpPr/>
          <p:nvPr/>
        </p:nvSpPr>
        <p:spPr>
          <a:xfrm>
            <a:off x="10668082" y="6364129"/>
            <a:ext cx="1359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3500 steps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7920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E69B35F5-754B-B64B-BDB5-0B1CC1019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254000"/>
            <a:ext cx="8978900" cy="6350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A7EEE85-2DFD-C14D-898D-341709526D85}"/>
              </a:ext>
            </a:extLst>
          </p:cNvPr>
          <p:cNvGrpSpPr/>
          <p:nvPr/>
        </p:nvGrpSpPr>
        <p:grpSpPr>
          <a:xfrm>
            <a:off x="619074" y="248478"/>
            <a:ext cx="9986081" cy="6350835"/>
            <a:chOff x="619074" y="30330"/>
            <a:chExt cx="9986081" cy="635083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8B81BEF-09BF-E748-9439-2D88DC306613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29" y="30330"/>
              <a:ext cx="0" cy="6350835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CFEB678-77E3-604B-988C-D52E6A2CADE2}"/>
                </a:ext>
              </a:extLst>
            </p:cNvPr>
            <p:cNvSpPr/>
            <p:nvPr/>
          </p:nvSpPr>
          <p:spPr>
            <a:xfrm>
              <a:off x="619074" y="58283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2060"/>
                  </a:solidFill>
                  <a:latin typeface="Raleway" panose="020B0003030101060003" pitchFamily="34" charset="0"/>
                </a:rPr>
                <a:t>100 %</a:t>
              </a:r>
              <a:endParaRPr lang="de-DE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382D54B-99D6-474F-9A18-5E549F47BC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3130" y="6379593"/>
              <a:ext cx="9012025" cy="0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63D88DF-3752-7645-92B3-DDCC4F3AAC20}"/>
              </a:ext>
            </a:extLst>
          </p:cNvPr>
          <p:cNvSpPr/>
          <p:nvPr/>
        </p:nvSpPr>
        <p:spPr>
          <a:xfrm>
            <a:off x="10668082" y="6364129"/>
            <a:ext cx="1359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3500 steps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7913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E7E51F0-D10F-DC4B-9D73-4FDF639AF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082" y="244474"/>
            <a:ext cx="8990781" cy="635840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8F62C22-1471-F14F-AB9F-EE4FA57F097D}"/>
              </a:ext>
            </a:extLst>
          </p:cNvPr>
          <p:cNvGrpSpPr/>
          <p:nvPr/>
        </p:nvGrpSpPr>
        <p:grpSpPr>
          <a:xfrm>
            <a:off x="619074" y="248478"/>
            <a:ext cx="9986081" cy="6350835"/>
            <a:chOff x="619074" y="30330"/>
            <a:chExt cx="9986081" cy="635083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1F6E0A3-F9E9-7843-91F5-DBF30BE22A73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29" y="30330"/>
              <a:ext cx="0" cy="6350835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557F59D-3DB1-AB4F-9807-1A1777FB4CE9}"/>
                </a:ext>
              </a:extLst>
            </p:cNvPr>
            <p:cNvSpPr/>
            <p:nvPr/>
          </p:nvSpPr>
          <p:spPr>
            <a:xfrm>
              <a:off x="619074" y="58283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2060"/>
                  </a:solidFill>
                  <a:latin typeface="Raleway" panose="020B0003030101060003" pitchFamily="34" charset="0"/>
                </a:rPr>
                <a:t>100 %</a:t>
              </a:r>
              <a:endParaRPr lang="de-DE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47DE20-15DD-5D47-BB80-DB77A57FCA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3130" y="6379593"/>
              <a:ext cx="9012025" cy="0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6722818-FD18-4A48-8814-76B397906BBD}"/>
              </a:ext>
            </a:extLst>
          </p:cNvPr>
          <p:cNvSpPr/>
          <p:nvPr/>
        </p:nvSpPr>
        <p:spPr>
          <a:xfrm>
            <a:off x="10668082" y="6364129"/>
            <a:ext cx="1359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3500 steps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9345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8625F-D253-8A42-A83D-8FEFD532032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46754" y="365125"/>
            <a:ext cx="9968845" cy="712788"/>
          </a:xfrm>
        </p:spPr>
        <p:txBody>
          <a:bodyPr>
            <a:normAutofit/>
          </a:bodyPr>
          <a:lstStyle/>
          <a:p>
            <a:r>
              <a:rPr lang="en-GB" sz="3200" noProof="0" dirty="0">
                <a:solidFill>
                  <a:srgbClr val="002060"/>
                </a:solidFill>
                <a:latin typeface="Raleway" panose="020B0003030101060003" pitchFamily="34" charset="0"/>
              </a:rPr>
              <a:t>Simulation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E0F9B-8944-5249-ADDC-3E06D78947A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46754" y="1531938"/>
            <a:ext cx="9968845" cy="4351337"/>
          </a:xfrm>
        </p:spPr>
        <p:txBody>
          <a:bodyPr/>
          <a:lstStyle/>
          <a:p>
            <a:r>
              <a:rPr lang="en-GB" noProof="0" dirty="0">
                <a:solidFill>
                  <a:srgbClr val="002060"/>
                </a:solidFill>
                <a:latin typeface="Raleway" panose="020B0003030101060003" pitchFamily="34" charset="0"/>
              </a:rPr>
              <a:t>The aim of this work is to investigate the </a:t>
            </a:r>
            <a:r>
              <a:rPr lang="en-GB" b="1" noProof="0" dirty="0">
                <a:solidFill>
                  <a:srgbClr val="002060"/>
                </a:solidFill>
                <a:latin typeface="Raleway" panose="020B0003030101060003" pitchFamily="34" charset="0"/>
              </a:rPr>
              <a:t>variability</a:t>
            </a:r>
            <a:r>
              <a:rPr lang="en-GB" noProof="0" dirty="0">
                <a:solidFill>
                  <a:srgbClr val="002060"/>
                </a:solidFill>
                <a:latin typeface="Raleway" panose="020B0003030101060003" pitchFamily="34" charset="0"/>
              </a:rPr>
              <a:t> in random walks with infection probability.</a:t>
            </a:r>
          </a:p>
          <a:p>
            <a:r>
              <a:rPr lang="en-GB" noProof="0" dirty="0">
                <a:solidFill>
                  <a:srgbClr val="002060"/>
                </a:solidFill>
                <a:latin typeface="Raleway" panose="020B0003030101060003" pitchFamily="34" charset="0"/>
              </a:rPr>
              <a:t>A very simple coronaverse is designed as follows ...</a:t>
            </a:r>
          </a:p>
        </p:txBody>
      </p:sp>
      <p:pic>
        <p:nvPicPr>
          <p:cNvPr id="5" name="Picture 4" descr="A picture containing computer, table, laptop, sitting&#10;&#10;Description automatically generated">
            <a:extLst>
              <a:ext uri="{FF2B5EF4-FFF2-40B4-BE49-F238E27FC236}">
                <a16:creationId xmlns:a16="http://schemas.microsoft.com/office/drawing/2014/main" id="{3AFB676D-B4FB-1640-930C-31F36C1B8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937" y="3046484"/>
            <a:ext cx="3641834" cy="364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782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knife&#10;&#10;Description automatically generated">
            <a:extLst>
              <a:ext uri="{FF2B5EF4-FFF2-40B4-BE49-F238E27FC236}">
                <a16:creationId xmlns:a16="http://schemas.microsoft.com/office/drawing/2014/main" id="{A73F8050-7939-8B46-B2CF-5F909B06B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082" y="244474"/>
            <a:ext cx="8990781" cy="635840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1F343C9-3A88-AE44-B02C-F4E1B9E69A03}"/>
              </a:ext>
            </a:extLst>
          </p:cNvPr>
          <p:cNvGrpSpPr/>
          <p:nvPr/>
        </p:nvGrpSpPr>
        <p:grpSpPr>
          <a:xfrm>
            <a:off x="619074" y="248478"/>
            <a:ext cx="9986081" cy="6350835"/>
            <a:chOff x="619074" y="30330"/>
            <a:chExt cx="9986081" cy="635083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E1AB783-1779-9C48-BB02-E709BF21A245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29" y="30330"/>
              <a:ext cx="0" cy="6350835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167F655-46B5-7E44-90F9-01214756A1E9}"/>
                </a:ext>
              </a:extLst>
            </p:cNvPr>
            <p:cNvSpPr/>
            <p:nvPr/>
          </p:nvSpPr>
          <p:spPr>
            <a:xfrm>
              <a:off x="619074" y="58283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2060"/>
                  </a:solidFill>
                  <a:latin typeface="Raleway" panose="020B0003030101060003" pitchFamily="34" charset="0"/>
                </a:rPr>
                <a:t>100 %</a:t>
              </a:r>
              <a:endParaRPr lang="de-DE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ED04826-FC92-934B-AE86-0107F4DE9C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3130" y="6379593"/>
              <a:ext cx="9012025" cy="0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AFED438-783D-C74D-8E70-94F1B4AA3201}"/>
              </a:ext>
            </a:extLst>
          </p:cNvPr>
          <p:cNvSpPr/>
          <p:nvPr/>
        </p:nvSpPr>
        <p:spPr>
          <a:xfrm>
            <a:off x="10668082" y="6364129"/>
            <a:ext cx="1359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3500 steps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3228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irror&#10;&#10;Description automatically generated">
            <a:extLst>
              <a:ext uri="{FF2B5EF4-FFF2-40B4-BE49-F238E27FC236}">
                <a16:creationId xmlns:a16="http://schemas.microsoft.com/office/drawing/2014/main" id="{AD67CAEE-296D-134B-BE47-09678EFDD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254000"/>
            <a:ext cx="8978900" cy="6350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8BD87B3-7D42-7346-AF6C-C0C3A040D24E}"/>
              </a:ext>
            </a:extLst>
          </p:cNvPr>
          <p:cNvGrpSpPr/>
          <p:nvPr/>
        </p:nvGrpSpPr>
        <p:grpSpPr>
          <a:xfrm>
            <a:off x="619074" y="248478"/>
            <a:ext cx="9986081" cy="6350835"/>
            <a:chOff x="619074" y="30330"/>
            <a:chExt cx="9986081" cy="635083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51BC400-0B45-6E4A-A32F-94ED00228AA2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29" y="30330"/>
              <a:ext cx="0" cy="6350835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382F2C-8D34-BD41-B7C9-2EAE8242194B}"/>
                </a:ext>
              </a:extLst>
            </p:cNvPr>
            <p:cNvSpPr/>
            <p:nvPr/>
          </p:nvSpPr>
          <p:spPr>
            <a:xfrm>
              <a:off x="619074" y="58283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2060"/>
                  </a:solidFill>
                  <a:latin typeface="Raleway" panose="020B0003030101060003" pitchFamily="34" charset="0"/>
                </a:rPr>
                <a:t>100 %</a:t>
              </a:r>
              <a:endParaRPr lang="de-DE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B3CDA0-D39B-414B-BD5D-2F20E1D5B9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3130" y="6379593"/>
              <a:ext cx="9012025" cy="0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0EDC8D8D-57F1-1D4A-9007-F03A83D11E19}"/>
              </a:ext>
            </a:extLst>
          </p:cNvPr>
          <p:cNvSpPr/>
          <p:nvPr/>
        </p:nvSpPr>
        <p:spPr>
          <a:xfrm>
            <a:off x="10668082" y="6364129"/>
            <a:ext cx="1359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3500 steps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1372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irror&#10;&#10;Description automatically generated">
            <a:extLst>
              <a:ext uri="{FF2B5EF4-FFF2-40B4-BE49-F238E27FC236}">
                <a16:creationId xmlns:a16="http://schemas.microsoft.com/office/drawing/2014/main" id="{8CEE07BD-3861-DE48-8353-EE43413F3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254000"/>
            <a:ext cx="8978900" cy="6350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CE71F3B-294D-904A-9ADA-7A2304D521B7}"/>
              </a:ext>
            </a:extLst>
          </p:cNvPr>
          <p:cNvGrpSpPr/>
          <p:nvPr/>
        </p:nvGrpSpPr>
        <p:grpSpPr>
          <a:xfrm>
            <a:off x="619074" y="248478"/>
            <a:ext cx="9986081" cy="6350835"/>
            <a:chOff x="619074" y="30330"/>
            <a:chExt cx="9986081" cy="635083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83EE1BA-C1D0-AE4D-9030-65D4CCC9B079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29" y="30330"/>
              <a:ext cx="0" cy="6350835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90F8616-95ED-704C-8928-86D87E2062F9}"/>
                </a:ext>
              </a:extLst>
            </p:cNvPr>
            <p:cNvSpPr/>
            <p:nvPr/>
          </p:nvSpPr>
          <p:spPr>
            <a:xfrm>
              <a:off x="619074" y="58283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2060"/>
                  </a:solidFill>
                  <a:latin typeface="Raleway" panose="020B0003030101060003" pitchFamily="34" charset="0"/>
                </a:rPr>
                <a:t>100 %</a:t>
              </a:r>
              <a:endParaRPr lang="de-DE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714D6A6-553B-A94E-B409-07F86A0EF0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3130" y="6379593"/>
              <a:ext cx="9012025" cy="0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C6B1274-E008-EF4D-BB8B-D472EC92DE20}"/>
              </a:ext>
            </a:extLst>
          </p:cNvPr>
          <p:cNvSpPr/>
          <p:nvPr/>
        </p:nvSpPr>
        <p:spPr>
          <a:xfrm>
            <a:off x="10668082" y="6364129"/>
            <a:ext cx="1359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3500 steps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57363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irror&#10;&#10;Description automatically generated">
            <a:extLst>
              <a:ext uri="{FF2B5EF4-FFF2-40B4-BE49-F238E27FC236}">
                <a16:creationId xmlns:a16="http://schemas.microsoft.com/office/drawing/2014/main" id="{1A869CB9-0835-E347-90A6-8FAC48452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254000"/>
            <a:ext cx="8978900" cy="6350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43A46A6-460E-244A-A7D1-085715FD1CE1}"/>
              </a:ext>
            </a:extLst>
          </p:cNvPr>
          <p:cNvGrpSpPr/>
          <p:nvPr/>
        </p:nvGrpSpPr>
        <p:grpSpPr>
          <a:xfrm>
            <a:off x="619074" y="248478"/>
            <a:ext cx="9986081" cy="6350835"/>
            <a:chOff x="619074" y="30330"/>
            <a:chExt cx="9986081" cy="635083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8D9A3F6-4F56-AB48-8A9E-754BC5813170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29" y="30330"/>
              <a:ext cx="0" cy="6350835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40F223-95FB-1F4F-8208-DAB44042745C}"/>
                </a:ext>
              </a:extLst>
            </p:cNvPr>
            <p:cNvSpPr/>
            <p:nvPr/>
          </p:nvSpPr>
          <p:spPr>
            <a:xfrm>
              <a:off x="619074" y="58283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2060"/>
                  </a:solidFill>
                  <a:latin typeface="Raleway" panose="020B0003030101060003" pitchFamily="34" charset="0"/>
                </a:rPr>
                <a:t>100 %</a:t>
              </a:r>
              <a:endParaRPr lang="de-DE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D56C46A-856B-1248-8A2D-BFEA3C8632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3130" y="6379593"/>
              <a:ext cx="9012025" cy="0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78DECEB-C243-2A4B-8AC8-C73D1E553642}"/>
              </a:ext>
            </a:extLst>
          </p:cNvPr>
          <p:cNvSpPr/>
          <p:nvPr/>
        </p:nvSpPr>
        <p:spPr>
          <a:xfrm>
            <a:off x="10668082" y="6364129"/>
            <a:ext cx="1359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3500 steps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8737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irror&#10;&#10;Description automatically generated">
            <a:extLst>
              <a:ext uri="{FF2B5EF4-FFF2-40B4-BE49-F238E27FC236}">
                <a16:creationId xmlns:a16="http://schemas.microsoft.com/office/drawing/2014/main" id="{D5C449A0-676A-5F4F-A713-D469AA590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254000"/>
            <a:ext cx="8978900" cy="6350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5866E67-98CB-F84F-B4FA-F16F64A1DC3C}"/>
              </a:ext>
            </a:extLst>
          </p:cNvPr>
          <p:cNvGrpSpPr/>
          <p:nvPr/>
        </p:nvGrpSpPr>
        <p:grpSpPr>
          <a:xfrm>
            <a:off x="619074" y="248478"/>
            <a:ext cx="9986081" cy="6350835"/>
            <a:chOff x="619074" y="30330"/>
            <a:chExt cx="9986081" cy="635083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C5A0C30-83E7-E24A-A678-CC6A36520C42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29" y="30330"/>
              <a:ext cx="0" cy="6350835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198C9EB-CFB2-C944-85F0-0335192A189B}"/>
                </a:ext>
              </a:extLst>
            </p:cNvPr>
            <p:cNvSpPr/>
            <p:nvPr/>
          </p:nvSpPr>
          <p:spPr>
            <a:xfrm>
              <a:off x="619074" y="58283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2060"/>
                  </a:solidFill>
                  <a:latin typeface="Raleway" panose="020B0003030101060003" pitchFamily="34" charset="0"/>
                </a:rPr>
                <a:t>100 %</a:t>
              </a:r>
              <a:endParaRPr lang="de-DE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646CE1D-3767-8D45-816B-E314216DA8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3130" y="6379593"/>
              <a:ext cx="9012025" cy="0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5BC7BC89-15C8-A44F-A7CC-3A6853113911}"/>
              </a:ext>
            </a:extLst>
          </p:cNvPr>
          <p:cNvSpPr/>
          <p:nvPr/>
        </p:nvSpPr>
        <p:spPr>
          <a:xfrm>
            <a:off x="10668082" y="6364129"/>
            <a:ext cx="1359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3500 steps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3135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irror, game&#10;&#10;Description automatically generated">
            <a:extLst>
              <a:ext uri="{FF2B5EF4-FFF2-40B4-BE49-F238E27FC236}">
                <a16:creationId xmlns:a16="http://schemas.microsoft.com/office/drawing/2014/main" id="{F1AA9057-DA50-F246-83F6-ADFF77BCD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550" y="254000"/>
            <a:ext cx="8978900" cy="6350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A1E11E4-2AF4-754A-8F53-5D2D38372B78}"/>
              </a:ext>
            </a:extLst>
          </p:cNvPr>
          <p:cNvSpPr/>
          <p:nvPr/>
        </p:nvSpPr>
        <p:spPr>
          <a:xfrm>
            <a:off x="10668082" y="6364129"/>
            <a:ext cx="1359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3500 steps</a:t>
            </a:r>
            <a:endParaRPr lang="de-DE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DE12C69-0F6B-D14C-8711-BD3349EE8E0B}"/>
              </a:ext>
            </a:extLst>
          </p:cNvPr>
          <p:cNvGrpSpPr/>
          <p:nvPr/>
        </p:nvGrpSpPr>
        <p:grpSpPr>
          <a:xfrm>
            <a:off x="619074" y="248478"/>
            <a:ext cx="9986081" cy="6350835"/>
            <a:chOff x="619074" y="30330"/>
            <a:chExt cx="9986081" cy="6350835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D9AC67-E1A4-8C4E-8BCC-E1B3A1ACF0BD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29" y="30330"/>
              <a:ext cx="0" cy="6350835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C400281-3BD6-1249-ACCD-A0DCB04092B8}"/>
                </a:ext>
              </a:extLst>
            </p:cNvPr>
            <p:cNvSpPr/>
            <p:nvPr/>
          </p:nvSpPr>
          <p:spPr>
            <a:xfrm>
              <a:off x="619074" y="58283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2060"/>
                  </a:solidFill>
                  <a:latin typeface="Raleway" panose="020B0003030101060003" pitchFamily="34" charset="0"/>
                </a:rPr>
                <a:t>100 %</a:t>
              </a:r>
              <a:endParaRPr lang="de-DE" dirty="0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26C2811-C6D5-D943-9F7F-9EF735A95A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3130" y="6379593"/>
              <a:ext cx="9012025" cy="0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2646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irror&#10;&#10;Description automatically generated">
            <a:extLst>
              <a:ext uri="{FF2B5EF4-FFF2-40B4-BE49-F238E27FC236}">
                <a16:creationId xmlns:a16="http://schemas.microsoft.com/office/drawing/2014/main" id="{BB1B13B8-7724-544A-8472-67F3FE210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254000"/>
            <a:ext cx="8978900" cy="6350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942AD28-ED48-9346-8779-DB0C59B8CFE3}"/>
              </a:ext>
            </a:extLst>
          </p:cNvPr>
          <p:cNvGrpSpPr/>
          <p:nvPr/>
        </p:nvGrpSpPr>
        <p:grpSpPr>
          <a:xfrm>
            <a:off x="619074" y="248478"/>
            <a:ext cx="9986081" cy="6350835"/>
            <a:chOff x="619074" y="30330"/>
            <a:chExt cx="9986081" cy="635083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68F916E-5519-B04A-B2D2-4AB4752F699D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29" y="30330"/>
              <a:ext cx="0" cy="6350835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857AA33-3E8F-5E40-ACDE-A6AFBCEDF920}"/>
                </a:ext>
              </a:extLst>
            </p:cNvPr>
            <p:cNvSpPr/>
            <p:nvPr/>
          </p:nvSpPr>
          <p:spPr>
            <a:xfrm>
              <a:off x="619074" y="58283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2060"/>
                  </a:solidFill>
                  <a:latin typeface="Raleway" panose="020B0003030101060003" pitchFamily="34" charset="0"/>
                </a:rPr>
                <a:t>100 %</a:t>
              </a:r>
              <a:endParaRPr lang="de-DE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632A4A4-BD2F-F849-A410-3374B26BC6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3130" y="6379593"/>
              <a:ext cx="9012025" cy="0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091A66D-CD6C-AC49-AFFA-91EE2EE82360}"/>
              </a:ext>
            </a:extLst>
          </p:cNvPr>
          <p:cNvSpPr/>
          <p:nvPr/>
        </p:nvSpPr>
        <p:spPr>
          <a:xfrm>
            <a:off x="10668082" y="6364129"/>
            <a:ext cx="1359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3500 steps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50818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irror, table&#10;&#10;Description automatically generated">
            <a:extLst>
              <a:ext uri="{FF2B5EF4-FFF2-40B4-BE49-F238E27FC236}">
                <a16:creationId xmlns:a16="http://schemas.microsoft.com/office/drawing/2014/main" id="{8F2641D2-BE0C-C343-8083-3D7EAB0D5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254000"/>
            <a:ext cx="8978900" cy="6350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FAFAB2F-96E0-B245-8452-313777B5728A}"/>
              </a:ext>
            </a:extLst>
          </p:cNvPr>
          <p:cNvGrpSpPr/>
          <p:nvPr/>
        </p:nvGrpSpPr>
        <p:grpSpPr>
          <a:xfrm>
            <a:off x="619074" y="248478"/>
            <a:ext cx="9986081" cy="6350835"/>
            <a:chOff x="619074" y="30330"/>
            <a:chExt cx="9986081" cy="635083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D4D9060-C36A-7D45-ADE4-BE8CCA0EFA6D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29" y="30330"/>
              <a:ext cx="0" cy="6350835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094649D-7B28-5546-A361-FC2B307105CB}"/>
                </a:ext>
              </a:extLst>
            </p:cNvPr>
            <p:cNvSpPr/>
            <p:nvPr/>
          </p:nvSpPr>
          <p:spPr>
            <a:xfrm>
              <a:off x="619074" y="58283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2060"/>
                  </a:solidFill>
                  <a:latin typeface="Raleway" panose="020B0003030101060003" pitchFamily="34" charset="0"/>
                </a:rPr>
                <a:t>100 %</a:t>
              </a:r>
              <a:endParaRPr lang="de-DE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6662BF4-E1CD-1D4D-9B2C-46714E03A5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3130" y="6379593"/>
              <a:ext cx="9012025" cy="0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BC2418B-A8FA-8348-80C7-9429B502CB41}"/>
              </a:ext>
            </a:extLst>
          </p:cNvPr>
          <p:cNvSpPr/>
          <p:nvPr/>
        </p:nvSpPr>
        <p:spPr>
          <a:xfrm>
            <a:off x="10668082" y="6364129"/>
            <a:ext cx="1359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3500 steps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92919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irror, game&#10;&#10;Description automatically generated">
            <a:extLst>
              <a:ext uri="{FF2B5EF4-FFF2-40B4-BE49-F238E27FC236}">
                <a16:creationId xmlns:a16="http://schemas.microsoft.com/office/drawing/2014/main" id="{7B2EF864-66D9-264D-9682-F3B60FC86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254000"/>
            <a:ext cx="8978900" cy="6350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988B3CA-FF00-5040-8818-1C463F16F466}"/>
              </a:ext>
            </a:extLst>
          </p:cNvPr>
          <p:cNvGrpSpPr/>
          <p:nvPr/>
        </p:nvGrpSpPr>
        <p:grpSpPr>
          <a:xfrm>
            <a:off x="619074" y="248478"/>
            <a:ext cx="9986081" cy="6350835"/>
            <a:chOff x="619074" y="30330"/>
            <a:chExt cx="9986081" cy="635083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08A4C4F-13DC-B44B-B753-CE617B25CAB9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29" y="30330"/>
              <a:ext cx="0" cy="6350835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47079ED-F594-A04B-82F0-CA9EB254949F}"/>
                </a:ext>
              </a:extLst>
            </p:cNvPr>
            <p:cNvSpPr/>
            <p:nvPr/>
          </p:nvSpPr>
          <p:spPr>
            <a:xfrm>
              <a:off x="619074" y="58283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2060"/>
                  </a:solidFill>
                  <a:latin typeface="Raleway" panose="020B0003030101060003" pitchFamily="34" charset="0"/>
                </a:rPr>
                <a:t>100 %</a:t>
              </a:r>
              <a:endParaRPr lang="de-DE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53C668B-72B5-3D41-8197-2DA2C0CE69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3130" y="6379593"/>
              <a:ext cx="9012025" cy="0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9BD7847-4D42-C74A-9D05-C6AF72AC5AD2}"/>
              </a:ext>
            </a:extLst>
          </p:cNvPr>
          <p:cNvSpPr/>
          <p:nvPr/>
        </p:nvSpPr>
        <p:spPr>
          <a:xfrm>
            <a:off x="10668082" y="6364129"/>
            <a:ext cx="1359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3500 steps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2937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irror, table&#10;&#10;Description automatically generated">
            <a:extLst>
              <a:ext uri="{FF2B5EF4-FFF2-40B4-BE49-F238E27FC236}">
                <a16:creationId xmlns:a16="http://schemas.microsoft.com/office/drawing/2014/main" id="{BB5053B1-5AD0-604F-A93C-C9E5BD72B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254000"/>
            <a:ext cx="8978900" cy="6350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9E20117-22BE-374E-A9C8-2A2FF31D13C7}"/>
              </a:ext>
            </a:extLst>
          </p:cNvPr>
          <p:cNvGrpSpPr/>
          <p:nvPr/>
        </p:nvGrpSpPr>
        <p:grpSpPr>
          <a:xfrm>
            <a:off x="619074" y="248478"/>
            <a:ext cx="9986081" cy="6350835"/>
            <a:chOff x="619074" y="30330"/>
            <a:chExt cx="9986081" cy="635083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C62E767-470F-544E-94C9-ABFD46B01404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29" y="30330"/>
              <a:ext cx="0" cy="6350835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B3446C-7D20-5B40-9770-CE07E86F2CFB}"/>
                </a:ext>
              </a:extLst>
            </p:cNvPr>
            <p:cNvSpPr/>
            <p:nvPr/>
          </p:nvSpPr>
          <p:spPr>
            <a:xfrm>
              <a:off x="619074" y="58283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2060"/>
                  </a:solidFill>
                  <a:latin typeface="Raleway" panose="020B0003030101060003" pitchFamily="34" charset="0"/>
                </a:rPr>
                <a:t>100 %</a:t>
              </a:r>
              <a:endParaRPr lang="de-DE" dirty="0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109C1BB-91E3-2248-AE4D-26DF3C796F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3130" y="6379593"/>
              <a:ext cx="9012025" cy="0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F33F121-7F68-9543-9C68-F4F3FD79279B}"/>
              </a:ext>
            </a:extLst>
          </p:cNvPr>
          <p:cNvSpPr/>
          <p:nvPr/>
        </p:nvSpPr>
        <p:spPr>
          <a:xfrm>
            <a:off x="10668082" y="6364129"/>
            <a:ext cx="1359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3500 steps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0722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7694C-D9B3-0C4B-BF13-4515A00C8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0766" y="365125"/>
            <a:ext cx="10034833" cy="712788"/>
          </a:xfrm>
        </p:spPr>
        <p:txBody>
          <a:bodyPr>
            <a:normAutofit/>
          </a:bodyPr>
          <a:lstStyle/>
          <a:p>
            <a:r>
              <a:rPr lang="en-GB" sz="3600" noProof="0" dirty="0">
                <a:solidFill>
                  <a:srgbClr val="002060"/>
                </a:solidFill>
                <a:latin typeface="Raleway" panose="020B0003030101060003" pitchFamily="34" charset="0"/>
              </a:rPr>
              <a:t>Simulation settings</a:t>
            </a:r>
          </a:p>
        </p:txBody>
      </p:sp>
      <p:pic>
        <p:nvPicPr>
          <p:cNvPr id="4" name="Picture 3" descr="A picture containing computer, table, laptop, sitting&#10;&#10;Description automatically generated">
            <a:extLst>
              <a:ext uri="{FF2B5EF4-FFF2-40B4-BE49-F238E27FC236}">
                <a16:creationId xmlns:a16="http://schemas.microsoft.com/office/drawing/2014/main" id="{5132B0E7-3538-4245-A4B1-BD1A8854F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470" y="2301766"/>
            <a:ext cx="3641834" cy="364183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EA7ADF-A557-0143-A2EE-81E62004F689}"/>
              </a:ext>
            </a:extLst>
          </p:cNvPr>
          <p:cNvCxnSpPr>
            <a:cxnSpLocks/>
          </p:cNvCxnSpPr>
          <p:nvPr/>
        </p:nvCxnSpPr>
        <p:spPr>
          <a:xfrm>
            <a:off x="1378100" y="5812548"/>
            <a:ext cx="3064946" cy="0"/>
          </a:xfrm>
          <a:prstGeom prst="straightConnector1">
            <a:avLst/>
          </a:prstGeom>
          <a:ln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8617497-F138-C54D-8388-C764C36A0155}"/>
              </a:ext>
            </a:extLst>
          </p:cNvPr>
          <p:cNvSpPr/>
          <p:nvPr/>
        </p:nvSpPr>
        <p:spPr>
          <a:xfrm>
            <a:off x="1616451" y="5882026"/>
            <a:ext cx="26767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  <a:ea typeface="+mj-ea"/>
                <a:cs typeface="+mj-cs"/>
              </a:rPr>
              <a:t>world size = 160 units</a:t>
            </a:r>
            <a:endParaRPr lang="de-DE" sz="11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5A59FB-A791-CE42-81D7-DDF2730D70C5}"/>
              </a:ext>
            </a:extLst>
          </p:cNvPr>
          <p:cNvSpPr/>
          <p:nvPr/>
        </p:nvSpPr>
        <p:spPr>
          <a:xfrm>
            <a:off x="1337257" y="2025134"/>
            <a:ext cx="32632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  <a:ea typeface="+mj-ea"/>
                <a:cs typeface="+mj-cs"/>
              </a:rPr>
              <a:t>coronaverses are squared</a:t>
            </a:r>
            <a:endParaRPr lang="de-DE" sz="11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047113-70DD-E946-B212-1AD422CB6914}"/>
              </a:ext>
            </a:extLst>
          </p:cNvPr>
          <p:cNvSpPr/>
          <p:nvPr/>
        </p:nvSpPr>
        <p:spPr>
          <a:xfrm>
            <a:off x="5403622" y="1267144"/>
            <a:ext cx="5169052" cy="5186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GB" sz="2000" b="1" dirty="0">
                <a:solidFill>
                  <a:srgbClr val="002060"/>
                </a:solidFill>
                <a:latin typeface="Raleway" panose="020B0003030101060003" pitchFamily="34" charset="0"/>
                <a:ea typeface="+mj-ea"/>
                <a:cs typeface="+mj-cs"/>
              </a:rPr>
              <a:t>500</a:t>
            </a:r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  <a:ea typeface="+mj-ea"/>
                <a:cs typeface="+mj-cs"/>
              </a:rPr>
              <a:t> individuals move </a:t>
            </a:r>
            <a:r>
              <a:rPr lang="en-GB" sz="2000" i="1" dirty="0">
                <a:solidFill>
                  <a:srgbClr val="002060"/>
                </a:solidFill>
                <a:latin typeface="Raleway" panose="020B0003030101060003" pitchFamily="34" charset="0"/>
                <a:ea typeface="+mj-ea"/>
                <a:cs typeface="+mj-cs"/>
              </a:rPr>
              <a:t>per time step </a:t>
            </a:r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  <a:ea typeface="+mj-ea"/>
                <a:cs typeface="+mj-cs"/>
              </a:rPr>
              <a:t>randomly within a box of </a:t>
            </a:r>
            <a:r>
              <a:rPr lang="en-GB" sz="2000" b="1" dirty="0">
                <a:solidFill>
                  <a:srgbClr val="002060"/>
                </a:solidFill>
                <a:latin typeface="Raleway" panose="020B0003030101060003" pitchFamily="34" charset="0"/>
                <a:ea typeface="+mj-ea"/>
                <a:cs typeface="+mj-cs"/>
              </a:rPr>
              <a:t>one third </a:t>
            </a:r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  <a:ea typeface="+mj-ea"/>
                <a:cs typeface="+mj-cs"/>
              </a:rPr>
              <a:t>of the whole coronaverse.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sz="2000" dirty="0">
              <a:solidFill>
                <a:srgbClr val="002060"/>
              </a:solidFill>
              <a:latin typeface="Raleway" panose="020B0003030101060003" pitchFamily="34" charset="0"/>
              <a:ea typeface="+mj-ea"/>
              <a:cs typeface="+mj-cs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  <a:ea typeface="+mj-ea"/>
                <a:cs typeface="+mj-cs"/>
              </a:rPr>
              <a:t>Two individuals can infect each other if the distance is below </a:t>
            </a:r>
            <a:r>
              <a:rPr lang="en-GB" sz="2000" b="1" dirty="0">
                <a:solidFill>
                  <a:srgbClr val="002060"/>
                </a:solidFill>
                <a:latin typeface="Raleway" panose="020B0003030101060003" pitchFamily="34" charset="0"/>
                <a:ea typeface="+mj-ea"/>
                <a:cs typeface="+mj-cs"/>
              </a:rPr>
              <a:t>5 units</a:t>
            </a:r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  <a:ea typeface="+mj-ea"/>
                <a:cs typeface="+mj-cs"/>
              </a:rPr>
              <a:t>* of the </a:t>
            </a:r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</a:rPr>
              <a:t>coronaverse world size = 160 (infection ‘radius’** arbitrarily chosen).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sz="2000" dirty="0">
              <a:solidFill>
                <a:srgbClr val="002060"/>
              </a:solidFill>
              <a:latin typeface="Raleway" panose="020B0003030101060003" pitchFamily="34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</a:rPr>
              <a:t>infected individuals recover or die (can be removed) after </a:t>
            </a:r>
            <a:r>
              <a:rPr lang="en-GB" sz="2000" b="1" dirty="0">
                <a:solidFill>
                  <a:srgbClr val="002060"/>
                </a:solidFill>
                <a:latin typeface="Raleway" panose="020B0003030101060003" pitchFamily="34" charset="0"/>
              </a:rPr>
              <a:t>600 time steps </a:t>
            </a:r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</a:rPr>
              <a:t>(following ‘steps’).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sz="2000" dirty="0">
              <a:solidFill>
                <a:srgbClr val="002060"/>
              </a:solidFill>
              <a:latin typeface="Raleway" panose="020B0003030101060003" pitchFamily="34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  <a:ea typeface="+mj-ea"/>
                <a:cs typeface="+mj-cs"/>
              </a:rPr>
              <a:t>4.000 simulations run in parallel for statistical coverage.</a:t>
            </a:r>
          </a:p>
          <a:p>
            <a:endParaRPr lang="en-GB" sz="2000" dirty="0">
              <a:solidFill>
                <a:srgbClr val="002060"/>
              </a:solidFill>
              <a:latin typeface="Raleway" panose="020B0003030101060003" pitchFamily="34" charset="0"/>
              <a:ea typeface="+mj-ea"/>
              <a:cs typeface="+mj-cs"/>
            </a:endParaRPr>
          </a:p>
          <a:p>
            <a:endParaRPr lang="en-GB" sz="11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D982F4-0874-264E-B298-66328EAA7846}"/>
              </a:ext>
            </a:extLst>
          </p:cNvPr>
          <p:cNvSpPr/>
          <p:nvPr/>
        </p:nvSpPr>
        <p:spPr>
          <a:xfrm>
            <a:off x="7872567" y="6318092"/>
            <a:ext cx="423385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>
                <a:solidFill>
                  <a:schemeClr val="bg1">
                    <a:lumMod val="50000"/>
                  </a:schemeClr>
                </a:solidFill>
                <a:latin typeface="Raleway" panose="020B0003030101060003" pitchFamily="34" charset="0"/>
              </a:rPr>
              <a:t>*  sayed if other numbers are used in the following simulations</a:t>
            </a:r>
          </a:p>
          <a:p>
            <a:r>
              <a:rPr lang="en-GB" sz="1100" dirty="0">
                <a:solidFill>
                  <a:schemeClr val="bg1">
                    <a:lumMod val="50000"/>
                  </a:schemeClr>
                </a:solidFill>
                <a:latin typeface="Raleway" panose="020B0003030101060003" pitchFamily="34" charset="0"/>
              </a:rPr>
              <a:t>** for performance reasons a box test is performed</a:t>
            </a:r>
            <a:endParaRPr lang="de-DE" sz="105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2610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F210B-40D6-8A4D-A54B-2B24C7B0A5D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50448" y="365125"/>
            <a:ext cx="9865151" cy="712788"/>
          </a:xfrm>
        </p:spPr>
        <p:txBody>
          <a:bodyPr/>
          <a:lstStyle/>
          <a:p>
            <a:r>
              <a:rPr lang="en-GB" noProof="0" dirty="0">
                <a:solidFill>
                  <a:srgbClr val="002060"/>
                </a:solidFill>
                <a:latin typeface="Raleway" panose="020B0003030101060003" pitchFamily="34" charset="0"/>
              </a:rPr>
              <a:t>Learnings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9CCC5-A0C4-124F-A80A-CCCB96438EC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0448" y="1908175"/>
            <a:ext cx="9865151" cy="4351338"/>
          </a:xfrm>
        </p:spPr>
        <p:txBody>
          <a:bodyPr>
            <a:normAutofit/>
          </a:bodyPr>
          <a:lstStyle/>
          <a:p>
            <a:r>
              <a:rPr lang="en-GB" noProof="0" dirty="0">
                <a:solidFill>
                  <a:srgbClr val="002060"/>
                </a:solidFill>
                <a:latin typeface="Raleway" panose="020B0003030101060003" pitchFamily="34" charset="0"/>
              </a:rPr>
              <a:t>The </a:t>
            </a:r>
            <a:r>
              <a:rPr lang="en-GB" b="1" noProof="0" dirty="0">
                <a:solidFill>
                  <a:srgbClr val="002060"/>
                </a:solidFill>
                <a:latin typeface="Raleway" panose="020B0003030101060003" pitchFamily="34" charset="0"/>
              </a:rPr>
              <a:t>variability is extremely high </a:t>
            </a:r>
            <a:r>
              <a:rPr lang="en-GB" noProof="0" dirty="0">
                <a:solidFill>
                  <a:srgbClr val="002060"/>
                </a:solidFill>
                <a:latin typeface="Raleway" panose="020B0003030101060003" pitchFamily="34" charset="0"/>
              </a:rPr>
              <a:t>especially for smaller infection probabilities.</a:t>
            </a:r>
          </a:p>
          <a:p>
            <a:endParaRPr lang="en-GB" noProof="0" dirty="0">
              <a:solidFill>
                <a:srgbClr val="002060"/>
              </a:solidFill>
              <a:latin typeface="Raleway" panose="020B0003030101060003" pitchFamily="34" charset="0"/>
            </a:endParaRPr>
          </a:p>
          <a:p>
            <a:r>
              <a:rPr lang="en-GB" noProof="0" dirty="0">
                <a:solidFill>
                  <a:srgbClr val="002060"/>
                </a:solidFill>
                <a:latin typeface="Raleway" panose="020B0003030101060003" pitchFamily="34" charset="0"/>
              </a:rPr>
              <a:t>For higher infection probabilities the time until the whole population is “through” is </a:t>
            </a:r>
            <a:r>
              <a:rPr lang="en-GB" b="1" noProof="0" dirty="0">
                <a:solidFill>
                  <a:srgbClr val="002060"/>
                </a:solidFill>
                <a:latin typeface="Raleway" panose="020B0003030101060003" pitchFamily="34" charset="0"/>
              </a:rPr>
              <a:t>shorter </a:t>
            </a:r>
            <a:r>
              <a:rPr lang="en-GB" noProof="0" dirty="0">
                <a:solidFill>
                  <a:srgbClr val="002060"/>
                </a:solidFill>
                <a:latin typeface="Raleway" panose="020B0003030101060003" pitchFamily="34" charset="0"/>
              </a:rPr>
              <a:t>but much more individuals are infected.</a:t>
            </a:r>
          </a:p>
        </p:txBody>
      </p:sp>
    </p:spTree>
    <p:extLst>
      <p:ext uri="{BB962C8B-B14F-4D97-AF65-F5344CB8AC3E}">
        <p14:creationId xmlns:p14="http://schemas.microsoft.com/office/powerpoint/2010/main" val="39986382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14735-0FCD-504E-B94A-0BBBB0337D72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2074470"/>
            <a:ext cx="12192000" cy="2387600"/>
          </a:xfrm>
        </p:spPr>
        <p:txBody>
          <a:bodyPr>
            <a:normAutofit/>
          </a:bodyPr>
          <a:lstStyle/>
          <a:p>
            <a:pPr algn="ctr"/>
            <a:r>
              <a:rPr lang="en-GB" sz="4800" noProof="0" dirty="0">
                <a:solidFill>
                  <a:srgbClr val="002060"/>
                </a:solidFill>
                <a:latin typeface="Raleway" panose="020B0003030101060003" pitchFamily="34" charset="0"/>
              </a:rPr>
              <a:t>Range of movement</a:t>
            </a:r>
          </a:p>
        </p:txBody>
      </p:sp>
    </p:spTree>
    <p:extLst>
      <p:ext uri="{BB962C8B-B14F-4D97-AF65-F5344CB8AC3E}">
        <p14:creationId xmlns:p14="http://schemas.microsoft.com/office/powerpoint/2010/main" val="4794470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78739DB-8560-454B-AFE8-23266CB6A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795" y="4130648"/>
            <a:ext cx="3467231" cy="2452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492B4C3-6C29-374B-8C9B-84ACC7406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02" y="4142678"/>
            <a:ext cx="3467231" cy="2452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close up of a mans face&#10;&#10;Description automatically generated">
            <a:extLst>
              <a:ext uri="{FF2B5EF4-FFF2-40B4-BE49-F238E27FC236}">
                <a16:creationId xmlns:a16="http://schemas.microsoft.com/office/drawing/2014/main" id="{88313D67-88B5-2A4F-85D2-BB796EDC81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6351" y="1459540"/>
            <a:ext cx="3467231" cy="2452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CB207F-71D3-DC47-9D84-A937DC6BB8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594" y="1458605"/>
            <a:ext cx="3467231" cy="2452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427FB19E-949E-7D47-BB69-27968AEADC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8356" y="1465167"/>
            <a:ext cx="3467231" cy="2452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7F4D026B-19C0-DC40-B124-8FC963817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358" y="365126"/>
            <a:ext cx="10836442" cy="713398"/>
          </a:xfrm>
        </p:spPr>
        <p:txBody>
          <a:bodyPr/>
          <a:lstStyle/>
          <a:p>
            <a:r>
              <a:rPr lang="en-GB" dirty="0"/>
              <a:t>Influence of Individual Size (Infection radius)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9D595F1B-4CAD-6149-87E3-0CEACEE9A3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7622" y="4118864"/>
            <a:ext cx="3450770" cy="2440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46BB61-451A-C746-A4D5-693908F3B2BB}"/>
              </a:ext>
            </a:extLst>
          </p:cNvPr>
          <p:cNvSpPr/>
          <p:nvPr/>
        </p:nvSpPr>
        <p:spPr>
          <a:xfrm>
            <a:off x="476434" y="1468001"/>
            <a:ext cx="18721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  <a:ea typeface="+mj-ea"/>
                <a:cs typeface="+mj-cs"/>
              </a:rPr>
              <a:t>3 units (of 160)</a:t>
            </a:r>
            <a:endParaRPr lang="de-DE" sz="9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FE807C-5C3C-D84C-AD49-56FC0CD5E84A}"/>
              </a:ext>
            </a:extLst>
          </p:cNvPr>
          <p:cNvSpPr/>
          <p:nvPr/>
        </p:nvSpPr>
        <p:spPr>
          <a:xfrm>
            <a:off x="494367" y="4153033"/>
            <a:ext cx="18897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  <a:ea typeface="+mj-ea"/>
                <a:cs typeface="+mj-cs"/>
              </a:rPr>
              <a:t>6</a:t>
            </a:r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</a:rPr>
              <a:t> units</a:t>
            </a:r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  <a:ea typeface="+mj-ea"/>
                <a:cs typeface="+mj-cs"/>
              </a:rPr>
              <a:t> (of 160)</a:t>
            </a:r>
            <a:endParaRPr lang="de-DE" sz="9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67C49E-DFEB-1F41-B387-3BD5398356A8}"/>
              </a:ext>
            </a:extLst>
          </p:cNvPr>
          <p:cNvSpPr/>
          <p:nvPr/>
        </p:nvSpPr>
        <p:spPr>
          <a:xfrm>
            <a:off x="4193812" y="1459357"/>
            <a:ext cx="18737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  <a:ea typeface="+mj-ea"/>
                <a:cs typeface="+mj-cs"/>
              </a:rPr>
              <a:t>4 </a:t>
            </a:r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</a:rPr>
              <a:t>units </a:t>
            </a:r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  <a:ea typeface="+mj-ea"/>
                <a:cs typeface="+mj-cs"/>
              </a:rPr>
              <a:t>(of 160)</a:t>
            </a:r>
            <a:endParaRPr lang="de-DE" sz="9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D65860-AAF7-294C-ACFC-9B23E52B8DE3}"/>
              </a:ext>
            </a:extLst>
          </p:cNvPr>
          <p:cNvSpPr/>
          <p:nvPr/>
        </p:nvSpPr>
        <p:spPr>
          <a:xfrm>
            <a:off x="7915743" y="1470392"/>
            <a:ext cx="18753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  <a:ea typeface="+mj-ea"/>
                <a:cs typeface="+mj-cs"/>
              </a:rPr>
              <a:t>5 </a:t>
            </a:r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</a:rPr>
              <a:t>units </a:t>
            </a:r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  <a:ea typeface="+mj-ea"/>
                <a:cs typeface="+mj-cs"/>
              </a:rPr>
              <a:t>(of 160)</a:t>
            </a:r>
            <a:endParaRPr lang="de-DE" sz="9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C6FE2B-69D9-A946-B3F2-291133540201}"/>
              </a:ext>
            </a:extLst>
          </p:cNvPr>
          <p:cNvSpPr/>
          <p:nvPr/>
        </p:nvSpPr>
        <p:spPr>
          <a:xfrm>
            <a:off x="4206931" y="4140541"/>
            <a:ext cx="18753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  <a:ea typeface="+mj-ea"/>
                <a:cs typeface="+mj-cs"/>
              </a:rPr>
              <a:t>7 </a:t>
            </a:r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</a:rPr>
              <a:t>units </a:t>
            </a:r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  <a:ea typeface="+mj-ea"/>
                <a:cs typeface="+mj-cs"/>
              </a:rPr>
              <a:t>(of 160)</a:t>
            </a:r>
            <a:endParaRPr lang="de-DE" sz="9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65693D-2DA0-AB4A-B40E-AD98616599CA}"/>
              </a:ext>
            </a:extLst>
          </p:cNvPr>
          <p:cNvSpPr/>
          <p:nvPr/>
        </p:nvSpPr>
        <p:spPr>
          <a:xfrm>
            <a:off x="7904504" y="4128049"/>
            <a:ext cx="18865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  <a:ea typeface="+mj-ea"/>
                <a:cs typeface="+mj-cs"/>
              </a:rPr>
              <a:t>8 </a:t>
            </a:r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</a:rPr>
              <a:t>units </a:t>
            </a:r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  <a:ea typeface="+mj-ea"/>
                <a:cs typeface="+mj-cs"/>
              </a:rPr>
              <a:t>(of 160)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36445003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F210B-40D6-8A4D-A54B-2B24C7B0A5D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50448" y="365125"/>
            <a:ext cx="9865151" cy="712788"/>
          </a:xfrm>
        </p:spPr>
        <p:txBody>
          <a:bodyPr/>
          <a:lstStyle/>
          <a:p>
            <a:r>
              <a:rPr lang="en-GB" noProof="0" dirty="0">
                <a:solidFill>
                  <a:srgbClr val="002060"/>
                </a:solidFill>
                <a:latin typeface="Raleway" panose="020B0003030101060003" pitchFamily="34" charset="0"/>
              </a:rPr>
              <a:t>Learnings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9CCC5-A0C4-124F-A80A-CCCB96438EC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0448" y="1908175"/>
            <a:ext cx="9865151" cy="4351338"/>
          </a:xfrm>
        </p:spPr>
        <p:txBody>
          <a:bodyPr>
            <a:normAutofit/>
          </a:bodyPr>
          <a:lstStyle/>
          <a:p>
            <a:r>
              <a:rPr lang="en-GB" noProof="0" dirty="0">
                <a:solidFill>
                  <a:srgbClr val="002060"/>
                </a:solidFill>
                <a:latin typeface="Raleway" panose="020B0003030101060003" pitchFamily="34" charset="0"/>
              </a:rPr>
              <a:t>The range of movement which can be interpreted as social distancing has (expectedly) ‘more or less’ the same effect as infection probability.</a:t>
            </a:r>
          </a:p>
          <a:p>
            <a:endParaRPr lang="en-GB" dirty="0">
              <a:solidFill>
                <a:srgbClr val="002060"/>
              </a:solidFill>
              <a:latin typeface="Raleway" panose="020B0003030101060003" pitchFamily="34" charset="0"/>
            </a:endParaRPr>
          </a:p>
          <a:p>
            <a:r>
              <a:rPr lang="en-GB" noProof="0" dirty="0">
                <a:solidFill>
                  <a:srgbClr val="002060"/>
                </a:solidFill>
                <a:latin typeface="Raleway" panose="020B0003030101060003" pitchFamily="34" charset="0"/>
              </a:rPr>
              <a:t>Smaller movements = flatter curve.</a:t>
            </a:r>
          </a:p>
        </p:txBody>
      </p:sp>
    </p:spTree>
    <p:extLst>
      <p:ext uri="{BB962C8B-B14F-4D97-AF65-F5344CB8AC3E}">
        <p14:creationId xmlns:p14="http://schemas.microsoft.com/office/powerpoint/2010/main" val="30002540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14735-0FCD-504E-B94A-0BBBB0337D72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2074470"/>
            <a:ext cx="12192000" cy="2387600"/>
          </a:xfrm>
        </p:spPr>
        <p:txBody>
          <a:bodyPr>
            <a:normAutofit/>
          </a:bodyPr>
          <a:lstStyle/>
          <a:p>
            <a:pPr algn="ctr"/>
            <a:r>
              <a:rPr lang="en-GB" sz="4800" noProof="0" dirty="0">
                <a:solidFill>
                  <a:srgbClr val="002060"/>
                </a:solidFill>
                <a:latin typeface="Raleway" panose="020B0003030101060003" pitchFamily="34" charset="0"/>
              </a:rPr>
              <a:t>Quarantine Probability</a:t>
            </a:r>
          </a:p>
        </p:txBody>
      </p:sp>
    </p:spTree>
    <p:extLst>
      <p:ext uri="{BB962C8B-B14F-4D97-AF65-F5344CB8AC3E}">
        <p14:creationId xmlns:p14="http://schemas.microsoft.com/office/powerpoint/2010/main" val="37228511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A4D3508D-43A1-B941-9BDD-2EA1269CA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254000"/>
            <a:ext cx="8978900" cy="6350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8EB61A7-A84A-0844-A131-21636F0B185C}"/>
              </a:ext>
            </a:extLst>
          </p:cNvPr>
          <p:cNvGrpSpPr/>
          <p:nvPr/>
        </p:nvGrpSpPr>
        <p:grpSpPr>
          <a:xfrm>
            <a:off x="607042" y="260510"/>
            <a:ext cx="9986081" cy="6350835"/>
            <a:chOff x="619074" y="30330"/>
            <a:chExt cx="9986081" cy="635083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0F54D7B-C629-2C44-A134-C91654C83DE8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29" y="30330"/>
              <a:ext cx="0" cy="6350835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F87F529-5BE6-A748-9297-9C6E7238DEFB}"/>
                </a:ext>
              </a:extLst>
            </p:cNvPr>
            <p:cNvSpPr/>
            <p:nvPr/>
          </p:nvSpPr>
          <p:spPr>
            <a:xfrm>
              <a:off x="619074" y="58283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2060"/>
                  </a:solidFill>
                  <a:latin typeface="Raleway" panose="020B0003030101060003" pitchFamily="34" charset="0"/>
                </a:rPr>
                <a:t>100 %</a:t>
              </a:r>
              <a:endParaRPr lang="de-DE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5BF4E03-1164-6547-93FA-BD3514F6DAB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3130" y="6379593"/>
              <a:ext cx="9012025" cy="0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AEB31F7-CDCF-7746-8979-A566A344EC4A}"/>
              </a:ext>
            </a:extLst>
          </p:cNvPr>
          <p:cNvSpPr/>
          <p:nvPr/>
        </p:nvSpPr>
        <p:spPr>
          <a:xfrm>
            <a:off x="10668082" y="6364129"/>
            <a:ext cx="1359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3500 steps</a:t>
            </a:r>
            <a:endParaRPr lang="de-D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53E4AB-8E12-8A41-8222-EA899DD6C10C}"/>
              </a:ext>
            </a:extLst>
          </p:cNvPr>
          <p:cNvSpPr/>
          <p:nvPr/>
        </p:nvSpPr>
        <p:spPr>
          <a:xfrm>
            <a:off x="1711813" y="344613"/>
            <a:ext cx="543046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5B9BD5">
                    <a:lumMod val="50000"/>
                  </a:srgbClr>
                </a:solidFill>
                <a:latin typeface="Raleway" panose="020B0003030101060003" pitchFamily="34" charset="0"/>
                <a:ea typeface="+mj-ea"/>
                <a:cs typeface="+mj-cs"/>
              </a:rPr>
              <a:t>No quarantined after 300 steps </a:t>
            </a:r>
          </a:p>
          <a:p>
            <a:r>
              <a:rPr lang="en-GB" sz="2800" dirty="0">
                <a:solidFill>
                  <a:srgbClr val="5B9BD5">
                    <a:lumMod val="50000"/>
                  </a:srgbClr>
                </a:solidFill>
                <a:latin typeface="Raleway" panose="020B0003030101060003" pitchFamily="34" charset="0"/>
                <a:ea typeface="+mj-ea"/>
                <a:cs typeface="+mj-cs"/>
              </a:rPr>
              <a:t>of 600 infection time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42053928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E7FF235D-25F1-3843-BF1D-C683EE7E6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254000"/>
            <a:ext cx="8978900" cy="635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60A230-92AB-694B-8573-C437978BE67D}"/>
              </a:ext>
            </a:extLst>
          </p:cNvPr>
          <p:cNvSpPr/>
          <p:nvPr/>
        </p:nvSpPr>
        <p:spPr>
          <a:xfrm>
            <a:off x="1711813" y="344613"/>
            <a:ext cx="55506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5B9BD5">
                    <a:lumMod val="50000"/>
                  </a:srgbClr>
                </a:solidFill>
                <a:latin typeface="Raleway" panose="020B0003030101060003" pitchFamily="34" charset="0"/>
                <a:ea typeface="+mj-ea"/>
                <a:cs typeface="+mj-cs"/>
              </a:rPr>
              <a:t>0.1% quarantined after 300 steps</a:t>
            </a:r>
            <a:endParaRPr lang="de-DE" sz="1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706F7A8-78A7-494B-AC5A-1D5B46BDE49B}"/>
              </a:ext>
            </a:extLst>
          </p:cNvPr>
          <p:cNvGrpSpPr/>
          <p:nvPr/>
        </p:nvGrpSpPr>
        <p:grpSpPr>
          <a:xfrm>
            <a:off x="607042" y="260510"/>
            <a:ext cx="9986081" cy="6350835"/>
            <a:chOff x="619074" y="30330"/>
            <a:chExt cx="9986081" cy="635083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6132F55-19FF-194A-AF70-6996F2A51CC8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29" y="30330"/>
              <a:ext cx="0" cy="6350835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ACB083C-BF98-0D4C-A4BD-94BAB9CBBD82}"/>
                </a:ext>
              </a:extLst>
            </p:cNvPr>
            <p:cNvSpPr/>
            <p:nvPr/>
          </p:nvSpPr>
          <p:spPr>
            <a:xfrm>
              <a:off x="619074" y="58283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2060"/>
                  </a:solidFill>
                  <a:latin typeface="Raleway" panose="020B0003030101060003" pitchFamily="34" charset="0"/>
                </a:rPr>
                <a:t>100 %</a:t>
              </a:r>
              <a:endParaRPr lang="de-DE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CD919B4-86E2-A247-B9BD-992696837CB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3130" y="6379593"/>
              <a:ext cx="9012025" cy="0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DA3F584-E939-B446-9C90-5FDF2CC095DC}"/>
              </a:ext>
            </a:extLst>
          </p:cNvPr>
          <p:cNvSpPr/>
          <p:nvPr/>
        </p:nvSpPr>
        <p:spPr>
          <a:xfrm>
            <a:off x="10668082" y="6364129"/>
            <a:ext cx="1359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3500 steps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54886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79355854-43D1-C941-B960-8B42D3001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254000"/>
            <a:ext cx="8978900" cy="635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4E754A-3E1B-0746-A8CA-A9E53F64EAC9}"/>
              </a:ext>
            </a:extLst>
          </p:cNvPr>
          <p:cNvSpPr/>
          <p:nvPr/>
        </p:nvSpPr>
        <p:spPr>
          <a:xfrm>
            <a:off x="1711813" y="344613"/>
            <a:ext cx="55506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5B9BD5">
                    <a:lumMod val="50000"/>
                  </a:srgbClr>
                </a:solidFill>
                <a:latin typeface="Raleway" panose="020B0003030101060003" pitchFamily="34" charset="0"/>
                <a:ea typeface="+mj-ea"/>
                <a:cs typeface="+mj-cs"/>
              </a:rPr>
              <a:t>0.5% quarantined after 300 steps</a:t>
            </a:r>
            <a:endParaRPr lang="de-DE" sz="1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85ACC8-5C92-B544-9531-D4F287E416DE}"/>
              </a:ext>
            </a:extLst>
          </p:cNvPr>
          <p:cNvGrpSpPr/>
          <p:nvPr/>
        </p:nvGrpSpPr>
        <p:grpSpPr>
          <a:xfrm>
            <a:off x="607042" y="260510"/>
            <a:ext cx="9986081" cy="6350835"/>
            <a:chOff x="619074" y="30330"/>
            <a:chExt cx="9986081" cy="635083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708B83D-6D01-AF4E-9128-08FAFA1ED3A0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29" y="30330"/>
              <a:ext cx="0" cy="6350835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E308C93-F435-9A42-86E8-8A2203CB45A3}"/>
                </a:ext>
              </a:extLst>
            </p:cNvPr>
            <p:cNvSpPr/>
            <p:nvPr/>
          </p:nvSpPr>
          <p:spPr>
            <a:xfrm>
              <a:off x="619074" y="58283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2060"/>
                  </a:solidFill>
                  <a:latin typeface="Raleway" panose="020B0003030101060003" pitchFamily="34" charset="0"/>
                </a:rPr>
                <a:t>100 %</a:t>
              </a:r>
              <a:endParaRPr lang="de-DE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E62E909-1B9C-1746-A1A0-22433C61B8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3130" y="6379593"/>
              <a:ext cx="9012025" cy="0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EC29C14-3D08-8842-AEC7-C85E6AD5C83F}"/>
              </a:ext>
            </a:extLst>
          </p:cNvPr>
          <p:cNvSpPr/>
          <p:nvPr/>
        </p:nvSpPr>
        <p:spPr>
          <a:xfrm>
            <a:off x="10668082" y="6364129"/>
            <a:ext cx="1359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3500 steps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01462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7FE8B88B-2FF7-144A-8B90-16FE74F02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254000"/>
            <a:ext cx="8978900" cy="635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237E7AD-56DB-C541-B89C-FA9295AA22F6}"/>
              </a:ext>
            </a:extLst>
          </p:cNvPr>
          <p:cNvSpPr/>
          <p:nvPr/>
        </p:nvSpPr>
        <p:spPr>
          <a:xfrm>
            <a:off x="1711813" y="344613"/>
            <a:ext cx="55506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5B9BD5">
                    <a:lumMod val="50000"/>
                  </a:srgbClr>
                </a:solidFill>
                <a:latin typeface="Raleway" panose="020B0003030101060003" pitchFamily="34" charset="0"/>
                <a:ea typeface="+mj-ea"/>
                <a:cs typeface="+mj-cs"/>
              </a:rPr>
              <a:t>1.0% quarantined after 300 steps</a:t>
            </a:r>
            <a:endParaRPr lang="de-DE" sz="1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A4F7FB2-EEAD-B345-8994-9CCA3F20C7A2}"/>
              </a:ext>
            </a:extLst>
          </p:cNvPr>
          <p:cNvGrpSpPr/>
          <p:nvPr/>
        </p:nvGrpSpPr>
        <p:grpSpPr>
          <a:xfrm>
            <a:off x="607042" y="260510"/>
            <a:ext cx="9986081" cy="6350835"/>
            <a:chOff x="619074" y="30330"/>
            <a:chExt cx="9986081" cy="635083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512A56C-6E50-9F4C-8FA8-9A2F7A5810A7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29" y="30330"/>
              <a:ext cx="0" cy="6350835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B8E0081-158D-1245-A91F-A85C38766FE2}"/>
                </a:ext>
              </a:extLst>
            </p:cNvPr>
            <p:cNvSpPr/>
            <p:nvPr/>
          </p:nvSpPr>
          <p:spPr>
            <a:xfrm>
              <a:off x="619074" y="58283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2060"/>
                  </a:solidFill>
                  <a:latin typeface="Raleway" panose="020B0003030101060003" pitchFamily="34" charset="0"/>
                </a:rPr>
                <a:t>100 %</a:t>
              </a:r>
              <a:endParaRPr lang="de-DE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2870627-7215-5C4D-9A05-0ED17E4638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3130" y="6379593"/>
              <a:ext cx="9012025" cy="0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302021C-4F67-024C-B6EA-C45B1C8234D3}"/>
              </a:ext>
            </a:extLst>
          </p:cNvPr>
          <p:cNvSpPr/>
          <p:nvPr/>
        </p:nvSpPr>
        <p:spPr>
          <a:xfrm>
            <a:off x="10668082" y="6364129"/>
            <a:ext cx="1359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3500 steps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35561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7449064F-F496-A149-8165-24CF57BDB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254000"/>
            <a:ext cx="8978900" cy="635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A2CEDC6-D6F1-7341-82F8-C031A6CB4E34}"/>
              </a:ext>
            </a:extLst>
          </p:cNvPr>
          <p:cNvSpPr/>
          <p:nvPr/>
        </p:nvSpPr>
        <p:spPr>
          <a:xfrm>
            <a:off x="1711813" y="344613"/>
            <a:ext cx="55506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5B9BD5">
                    <a:lumMod val="50000"/>
                  </a:srgbClr>
                </a:solidFill>
                <a:latin typeface="Raleway" panose="020B0003030101060003" pitchFamily="34" charset="0"/>
                <a:ea typeface="+mj-ea"/>
                <a:cs typeface="+mj-cs"/>
              </a:rPr>
              <a:t>5.0% quarantined after 300 steps</a:t>
            </a:r>
            <a:endParaRPr lang="de-DE" sz="1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2F033A7-E4A9-BD4D-96FA-CC4E899E139F}"/>
              </a:ext>
            </a:extLst>
          </p:cNvPr>
          <p:cNvGrpSpPr/>
          <p:nvPr/>
        </p:nvGrpSpPr>
        <p:grpSpPr>
          <a:xfrm>
            <a:off x="607042" y="260510"/>
            <a:ext cx="9986081" cy="6350835"/>
            <a:chOff x="619074" y="30330"/>
            <a:chExt cx="9986081" cy="635083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67D1D6D-EAC0-3D49-AD89-4668CF67E1A5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29" y="30330"/>
              <a:ext cx="0" cy="6350835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299E3EE-BBDC-C94E-8E6E-0D3C80948016}"/>
                </a:ext>
              </a:extLst>
            </p:cNvPr>
            <p:cNvSpPr/>
            <p:nvPr/>
          </p:nvSpPr>
          <p:spPr>
            <a:xfrm>
              <a:off x="619074" y="58283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2060"/>
                  </a:solidFill>
                  <a:latin typeface="Raleway" panose="020B0003030101060003" pitchFamily="34" charset="0"/>
                </a:rPr>
                <a:t>100 %</a:t>
              </a:r>
              <a:endParaRPr lang="de-DE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3D7D9EE-E61D-C64B-9115-A001E0C58F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3130" y="6379593"/>
              <a:ext cx="9012025" cy="0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F904B517-68A9-5C48-A7AE-558DB319124C}"/>
              </a:ext>
            </a:extLst>
          </p:cNvPr>
          <p:cNvSpPr/>
          <p:nvPr/>
        </p:nvSpPr>
        <p:spPr>
          <a:xfrm>
            <a:off x="10668082" y="6364129"/>
            <a:ext cx="1359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3500 steps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6147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7694C-D9B3-0C4B-BF13-4515A00C8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0766" y="365125"/>
            <a:ext cx="10034833" cy="712788"/>
          </a:xfrm>
        </p:spPr>
        <p:txBody>
          <a:bodyPr>
            <a:normAutofit/>
          </a:bodyPr>
          <a:lstStyle/>
          <a:p>
            <a:r>
              <a:rPr lang="en-GB" sz="3600" noProof="0" dirty="0">
                <a:solidFill>
                  <a:srgbClr val="002060"/>
                </a:solidFill>
                <a:latin typeface="Raleway" panose="020B0003030101060003" pitchFamily="34" charset="0"/>
              </a:rPr>
              <a:t>Simulation settings (cont.)</a:t>
            </a:r>
          </a:p>
        </p:txBody>
      </p:sp>
      <p:pic>
        <p:nvPicPr>
          <p:cNvPr id="4" name="Picture 3" descr="A picture containing computer, table, laptop, sitting&#10;&#10;Description automatically generated">
            <a:extLst>
              <a:ext uri="{FF2B5EF4-FFF2-40B4-BE49-F238E27FC236}">
                <a16:creationId xmlns:a16="http://schemas.microsoft.com/office/drawing/2014/main" id="{5132B0E7-3538-4245-A4B1-BD1A8854F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470" y="2301766"/>
            <a:ext cx="3641834" cy="364183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8EA7ADF-A557-0143-A2EE-81E62004F689}"/>
              </a:ext>
            </a:extLst>
          </p:cNvPr>
          <p:cNvCxnSpPr>
            <a:cxnSpLocks/>
          </p:cNvCxnSpPr>
          <p:nvPr/>
        </p:nvCxnSpPr>
        <p:spPr>
          <a:xfrm>
            <a:off x="1378100" y="5812548"/>
            <a:ext cx="3064946" cy="0"/>
          </a:xfrm>
          <a:prstGeom prst="straightConnector1">
            <a:avLst/>
          </a:prstGeom>
          <a:ln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8617497-F138-C54D-8388-C764C36A0155}"/>
              </a:ext>
            </a:extLst>
          </p:cNvPr>
          <p:cNvSpPr/>
          <p:nvPr/>
        </p:nvSpPr>
        <p:spPr>
          <a:xfrm>
            <a:off x="1616451" y="5882026"/>
            <a:ext cx="26767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  <a:ea typeface="+mj-ea"/>
                <a:cs typeface="+mj-cs"/>
              </a:rPr>
              <a:t>world size = 160 units</a:t>
            </a:r>
            <a:endParaRPr lang="de-DE" sz="11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5A59FB-A791-CE42-81D7-DDF2730D70C5}"/>
              </a:ext>
            </a:extLst>
          </p:cNvPr>
          <p:cNvSpPr/>
          <p:nvPr/>
        </p:nvSpPr>
        <p:spPr>
          <a:xfrm>
            <a:off x="1337257" y="2025134"/>
            <a:ext cx="32632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  <a:ea typeface="+mj-ea"/>
                <a:cs typeface="+mj-cs"/>
              </a:rPr>
              <a:t>coronaverses are squared</a:t>
            </a:r>
            <a:endParaRPr lang="de-DE" sz="11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047113-70DD-E946-B212-1AD422CB6914}"/>
              </a:ext>
            </a:extLst>
          </p:cNvPr>
          <p:cNvSpPr/>
          <p:nvPr/>
        </p:nvSpPr>
        <p:spPr>
          <a:xfrm>
            <a:off x="6566675" y="2420170"/>
            <a:ext cx="5169052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  <a:ea typeface="+mj-ea"/>
                <a:cs typeface="+mj-cs"/>
              </a:rPr>
              <a:t>Investigated are these factors:</a:t>
            </a:r>
          </a:p>
          <a:p>
            <a:pPr marL="342900" indent="-342900">
              <a:buFont typeface="Wingdings" pitchFamily="2" charset="2"/>
              <a:buChar char="§"/>
            </a:pPr>
            <a:endParaRPr lang="en-GB" sz="2000" dirty="0">
              <a:solidFill>
                <a:srgbClr val="002060"/>
              </a:solidFill>
              <a:latin typeface="Raleway" panose="020B0003030101060003" pitchFamily="34" charset="0"/>
              <a:ea typeface="+mj-ea"/>
              <a:cs typeface="+mj-cs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  <a:ea typeface="+mj-ea"/>
                <a:cs typeface="+mj-cs"/>
              </a:rPr>
              <a:t>Infection probability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GB" sz="2000" dirty="0">
              <a:solidFill>
                <a:srgbClr val="002060"/>
              </a:solidFill>
              <a:latin typeface="Raleway" panose="020B0003030101060003" pitchFamily="34" charset="0"/>
              <a:ea typeface="+mj-ea"/>
              <a:cs typeface="+mj-cs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  <a:ea typeface="+mj-ea"/>
                <a:cs typeface="+mj-cs"/>
              </a:rPr>
              <a:t>Individual size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GB" sz="2000" dirty="0">
              <a:solidFill>
                <a:srgbClr val="002060"/>
              </a:solidFill>
              <a:latin typeface="Raleway" panose="020B0003030101060003" pitchFamily="34" charset="0"/>
              <a:ea typeface="+mj-ea"/>
              <a:cs typeface="+mj-cs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  <a:ea typeface="+mj-ea"/>
                <a:cs typeface="+mj-cs"/>
              </a:rPr>
              <a:t>Quarantine probability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GB" sz="2000" dirty="0">
              <a:solidFill>
                <a:srgbClr val="002060"/>
              </a:solidFill>
              <a:latin typeface="Raleway" panose="020B0003030101060003" pitchFamily="34" charset="0"/>
              <a:ea typeface="+mj-ea"/>
              <a:cs typeface="+mj-cs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  <a:ea typeface="+mj-ea"/>
                <a:cs typeface="+mj-cs"/>
              </a:rPr>
              <a:t>Quarantine time</a:t>
            </a:r>
          </a:p>
          <a:p>
            <a:pPr marL="800100" lvl="1" indent="-342900">
              <a:buFont typeface="Wingdings" pitchFamily="2" charset="2"/>
              <a:buChar char="§"/>
            </a:pPr>
            <a:endParaRPr lang="en-GB" sz="2000" dirty="0">
              <a:solidFill>
                <a:srgbClr val="002060"/>
              </a:solidFill>
              <a:latin typeface="Raleway" panose="020B0003030101060003" pitchFamily="34" charset="0"/>
              <a:ea typeface="+mj-ea"/>
              <a:cs typeface="+mj-cs"/>
            </a:endParaRPr>
          </a:p>
          <a:p>
            <a:endParaRPr lang="en-GB" sz="2000" dirty="0">
              <a:solidFill>
                <a:srgbClr val="002060"/>
              </a:solidFill>
              <a:latin typeface="Raleway" panose="020B0003030101060003" pitchFamily="34" charset="0"/>
              <a:ea typeface="+mj-ea"/>
              <a:cs typeface="+mj-cs"/>
            </a:endParaRPr>
          </a:p>
          <a:p>
            <a:endParaRPr lang="en-GB" sz="11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D982F4-0874-264E-B298-66328EAA7846}"/>
              </a:ext>
            </a:extLst>
          </p:cNvPr>
          <p:cNvSpPr/>
          <p:nvPr/>
        </p:nvSpPr>
        <p:spPr>
          <a:xfrm>
            <a:off x="7872567" y="6318092"/>
            <a:ext cx="423385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>
                <a:solidFill>
                  <a:schemeClr val="bg1">
                    <a:lumMod val="50000"/>
                  </a:schemeClr>
                </a:solidFill>
                <a:latin typeface="Raleway" panose="020B0003030101060003" pitchFamily="34" charset="0"/>
              </a:rPr>
              <a:t>*  sayed if other numbers are used in the following simulations</a:t>
            </a:r>
          </a:p>
          <a:p>
            <a:r>
              <a:rPr lang="en-GB" sz="1100" dirty="0">
                <a:solidFill>
                  <a:schemeClr val="bg1">
                    <a:lumMod val="50000"/>
                  </a:schemeClr>
                </a:solidFill>
                <a:latin typeface="Raleway" panose="020B0003030101060003" pitchFamily="34" charset="0"/>
              </a:rPr>
              <a:t>** for performance reasons a box test is performed</a:t>
            </a:r>
            <a:endParaRPr lang="de-DE" sz="105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7240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FBF752DE-8AC6-DA49-8115-C15A3DB96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254000"/>
            <a:ext cx="8978900" cy="635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3D1918-CA76-6F4A-BA05-192DCCBA9343}"/>
              </a:ext>
            </a:extLst>
          </p:cNvPr>
          <p:cNvSpPr/>
          <p:nvPr/>
        </p:nvSpPr>
        <p:spPr>
          <a:xfrm>
            <a:off x="1711813" y="344613"/>
            <a:ext cx="55506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5B9BD5">
                    <a:lumMod val="50000"/>
                  </a:srgbClr>
                </a:solidFill>
                <a:latin typeface="Raleway" panose="020B0003030101060003" pitchFamily="34" charset="0"/>
                <a:ea typeface="+mj-ea"/>
                <a:cs typeface="+mj-cs"/>
              </a:rPr>
              <a:t>10% quarantined after 300 steps</a:t>
            </a:r>
            <a:endParaRPr lang="de-DE" sz="1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25AAB24-7E1B-B146-95E6-4145201486DE}"/>
              </a:ext>
            </a:extLst>
          </p:cNvPr>
          <p:cNvGrpSpPr/>
          <p:nvPr/>
        </p:nvGrpSpPr>
        <p:grpSpPr>
          <a:xfrm>
            <a:off x="607042" y="260510"/>
            <a:ext cx="9986081" cy="6350835"/>
            <a:chOff x="619074" y="30330"/>
            <a:chExt cx="9986081" cy="635083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E544CC5-0B41-2B4F-900E-116891E7A94E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29" y="30330"/>
              <a:ext cx="0" cy="6350835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2ED3027-C2A0-624E-94E5-B3815A955CA9}"/>
                </a:ext>
              </a:extLst>
            </p:cNvPr>
            <p:cNvSpPr/>
            <p:nvPr/>
          </p:nvSpPr>
          <p:spPr>
            <a:xfrm>
              <a:off x="619074" y="58283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2060"/>
                  </a:solidFill>
                  <a:latin typeface="Raleway" panose="020B0003030101060003" pitchFamily="34" charset="0"/>
                </a:rPr>
                <a:t>100 %</a:t>
              </a:r>
              <a:endParaRPr lang="de-DE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DA2D564-7246-694F-B1B9-F490CAA4AE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3130" y="6379593"/>
              <a:ext cx="9012025" cy="0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07CBDA9A-D1A6-7946-9038-3BC909B3A152}"/>
              </a:ext>
            </a:extLst>
          </p:cNvPr>
          <p:cNvSpPr/>
          <p:nvPr/>
        </p:nvSpPr>
        <p:spPr>
          <a:xfrm>
            <a:off x="10668082" y="6364129"/>
            <a:ext cx="1359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3500 steps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772993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5953D49-D977-374B-B43B-3DA32B046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254000"/>
            <a:ext cx="8978900" cy="635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09C5FB5-694D-1B43-93E1-2EBE06E93483}"/>
              </a:ext>
            </a:extLst>
          </p:cNvPr>
          <p:cNvSpPr/>
          <p:nvPr/>
        </p:nvSpPr>
        <p:spPr>
          <a:xfrm>
            <a:off x="1711813" y="344613"/>
            <a:ext cx="55202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5B9BD5">
                    <a:lumMod val="50000"/>
                  </a:srgbClr>
                </a:solidFill>
                <a:latin typeface="Raleway" panose="020B0003030101060003" pitchFamily="34" charset="0"/>
                <a:ea typeface="+mj-ea"/>
                <a:cs typeface="+mj-cs"/>
              </a:rPr>
              <a:t>20% quarantined after 300 steps</a:t>
            </a:r>
            <a:endParaRPr lang="de-DE" sz="1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2916D0B-2474-6F47-9117-8BD758946B7D}"/>
              </a:ext>
            </a:extLst>
          </p:cNvPr>
          <p:cNvGrpSpPr/>
          <p:nvPr/>
        </p:nvGrpSpPr>
        <p:grpSpPr>
          <a:xfrm>
            <a:off x="607042" y="260510"/>
            <a:ext cx="9986081" cy="6350835"/>
            <a:chOff x="619074" y="30330"/>
            <a:chExt cx="9986081" cy="635083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EED85D6-A0AB-3147-80BA-80B7BC487A06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29" y="30330"/>
              <a:ext cx="0" cy="6350835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17C6C4E-64D4-F94B-B130-21E8D1990577}"/>
                </a:ext>
              </a:extLst>
            </p:cNvPr>
            <p:cNvSpPr/>
            <p:nvPr/>
          </p:nvSpPr>
          <p:spPr>
            <a:xfrm>
              <a:off x="619074" y="58283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2060"/>
                  </a:solidFill>
                  <a:latin typeface="Raleway" panose="020B0003030101060003" pitchFamily="34" charset="0"/>
                </a:rPr>
                <a:t>100 %</a:t>
              </a:r>
              <a:endParaRPr lang="de-DE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F285468-DAF2-B547-AAAF-A5B109CCBD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3130" y="6379593"/>
              <a:ext cx="9012025" cy="0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7DFDBE40-A9B6-EF46-AA10-CF74891F05AB}"/>
              </a:ext>
            </a:extLst>
          </p:cNvPr>
          <p:cNvSpPr/>
          <p:nvPr/>
        </p:nvSpPr>
        <p:spPr>
          <a:xfrm>
            <a:off x="10668082" y="6364129"/>
            <a:ext cx="1359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3500 steps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13314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F68D7650-E252-4547-A922-E45BDECE1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254000"/>
            <a:ext cx="8978900" cy="635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AFFA37-6B2C-6542-8E2C-E9AC61F7C12D}"/>
              </a:ext>
            </a:extLst>
          </p:cNvPr>
          <p:cNvSpPr/>
          <p:nvPr/>
        </p:nvSpPr>
        <p:spPr>
          <a:xfrm>
            <a:off x="1711813" y="344613"/>
            <a:ext cx="55202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5B9BD5">
                    <a:lumMod val="50000"/>
                  </a:srgbClr>
                </a:solidFill>
                <a:latin typeface="Raleway" panose="020B0003030101060003" pitchFamily="34" charset="0"/>
                <a:ea typeface="+mj-ea"/>
                <a:cs typeface="+mj-cs"/>
              </a:rPr>
              <a:t>50% quarantined after 300 steps</a:t>
            </a:r>
            <a:endParaRPr lang="de-DE" sz="1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4184498-12DE-9D43-9766-8062F377143F}"/>
              </a:ext>
            </a:extLst>
          </p:cNvPr>
          <p:cNvGrpSpPr/>
          <p:nvPr/>
        </p:nvGrpSpPr>
        <p:grpSpPr>
          <a:xfrm>
            <a:off x="607042" y="260510"/>
            <a:ext cx="9986081" cy="6350835"/>
            <a:chOff x="619074" y="30330"/>
            <a:chExt cx="9986081" cy="635083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B0C2AFA-BEA8-9E43-8F35-634759AEB00C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29" y="30330"/>
              <a:ext cx="0" cy="6350835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377C957-3A42-1149-9AF9-C9427B03C0F4}"/>
                </a:ext>
              </a:extLst>
            </p:cNvPr>
            <p:cNvSpPr/>
            <p:nvPr/>
          </p:nvSpPr>
          <p:spPr>
            <a:xfrm>
              <a:off x="619074" y="58283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2060"/>
                  </a:solidFill>
                  <a:latin typeface="Raleway" panose="020B0003030101060003" pitchFamily="34" charset="0"/>
                </a:rPr>
                <a:t>100 %</a:t>
              </a:r>
              <a:endParaRPr lang="de-DE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1A745B0-F0B1-704F-9D9D-0B0A0F33B1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3130" y="6379593"/>
              <a:ext cx="9012025" cy="0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0AD2E491-59A5-CB49-9E78-A08FD00AEE7D}"/>
              </a:ext>
            </a:extLst>
          </p:cNvPr>
          <p:cNvSpPr/>
          <p:nvPr/>
        </p:nvSpPr>
        <p:spPr>
          <a:xfrm>
            <a:off x="10668082" y="6364129"/>
            <a:ext cx="1359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3500 steps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37732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0C7A67B5-D9D8-BC41-ADDA-33320439E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254000"/>
            <a:ext cx="8978900" cy="635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23E860-EE37-3B4A-AF4D-15016415783E}"/>
              </a:ext>
            </a:extLst>
          </p:cNvPr>
          <p:cNvSpPr/>
          <p:nvPr/>
        </p:nvSpPr>
        <p:spPr>
          <a:xfrm>
            <a:off x="1711813" y="344613"/>
            <a:ext cx="57045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5B9BD5">
                    <a:lumMod val="50000"/>
                  </a:srgbClr>
                </a:solidFill>
                <a:latin typeface="Raleway" panose="020B0003030101060003" pitchFamily="34" charset="0"/>
                <a:ea typeface="+mj-ea"/>
                <a:cs typeface="+mj-cs"/>
              </a:rPr>
              <a:t>100% quarantined after 300 steps</a:t>
            </a:r>
            <a:endParaRPr lang="de-DE" sz="1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B602196-FA4E-1240-812B-E43C96B959AC}"/>
              </a:ext>
            </a:extLst>
          </p:cNvPr>
          <p:cNvGrpSpPr/>
          <p:nvPr/>
        </p:nvGrpSpPr>
        <p:grpSpPr>
          <a:xfrm>
            <a:off x="607042" y="260510"/>
            <a:ext cx="9986081" cy="6350835"/>
            <a:chOff x="619074" y="30330"/>
            <a:chExt cx="9986081" cy="635083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03F2393-9C6C-0740-BD72-02C29212D83C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29" y="30330"/>
              <a:ext cx="0" cy="6350835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800C486-184E-0940-9EF1-BA9C1F583F65}"/>
                </a:ext>
              </a:extLst>
            </p:cNvPr>
            <p:cNvSpPr/>
            <p:nvPr/>
          </p:nvSpPr>
          <p:spPr>
            <a:xfrm>
              <a:off x="619074" y="58283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2060"/>
                  </a:solidFill>
                  <a:latin typeface="Raleway" panose="020B0003030101060003" pitchFamily="34" charset="0"/>
                </a:rPr>
                <a:t>100 %</a:t>
              </a:r>
              <a:endParaRPr lang="de-DE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B552403-273C-E348-897D-069C046D51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3130" y="6379593"/>
              <a:ext cx="9012025" cy="0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74D425FD-CBFD-7845-A428-1AD39C32D0E2}"/>
              </a:ext>
            </a:extLst>
          </p:cNvPr>
          <p:cNvSpPr/>
          <p:nvPr/>
        </p:nvSpPr>
        <p:spPr>
          <a:xfrm>
            <a:off x="10668082" y="6364129"/>
            <a:ext cx="1359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3500 steps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68889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14735-0FCD-504E-B94A-0BBBB0337D72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2074470"/>
            <a:ext cx="12192000" cy="2387600"/>
          </a:xfrm>
        </p:spPr>
        <p:txBody>
          <a:bodyPr>
            <a:normAutofit/>
          </a:bodyPr>
          <a:lstStyle/>
          <a:p>
            <a:pPr algn="ctr"/>
            <a:r>
              <a:rPr lang="en-GB" sz="4800" noProof="0" dirty="0">
                <a:solidFill>
                  <a:srgbClr val="002060"/>
                </a:solidFill>
                <a:latin typeface="Raleway" panose="020B0003030101060003" pitchFamily="34" charset="0"/>
              </a:rPr>
              <a:t>Quarantine time</a:t>
            </a:r>
          </a:p>
        </p:txBody>
      </p:sp>
    </p:spTree>
    <p:extLst>
      <p:ext uri="{BB962C8B-B14F-4D97-AF65-F5344CB8AC3E}">
        <p14:creationId xmlns:p14="http://schemas.microsoft.com/office/powerpoint/2010/main" val="39799075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9909EDE9-36BD-EC43-80BF-52700252F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254000"/>
            <a:ext cx="8978900" cy="635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59E9F-0FD4-1F45-A811-F99E9B0DD642}"/>
              </a:ext>
            </a:extLst>
          </p:cNvPr>
          <p:cNvSpPr/>
          <p:nvPr/>
        </p:nvSpPr>
        <p:spPr>
          <a:xfrm>
            <a:off x="1711813" y="344613"/>
            <a:ext cx="53118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5B9BD5">
                    <a:lumMod val="50000"/>
                  </a:srgbClr>
                </a:solidFill>
                <a:latin typeface="Raleway" panose="020B0003030101060003" pitchFamily="34" charset="0"/>
                <a:ea typeface="+mj-ea"/>
                <a:cs typeface="+mj-cs"/>
              </a:rPr>
              <a:t>1% quarantined after 300 steps</a:t>
            </a:r>
            <a:endParaRPr lang="de-DE" sz="1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BF64B20-2519-7145-BE56-92D407828072}"/>
              </a:ext>
            </a:extLst>
          </p:cNvPr>
          <p:cNvGrpSpPr/>
          <p:nvPr/>
        </p:nvGrpSpPr>
        <p:grpSpPr>
          <a:xfrm>
            <a:off x="607042" y="260510"/>
            <a:ext cx="9986081" cy="6350835"/>
            <a:chOff x="619074" y="30330"/>
            <a:chExt cx="9986081" cy="635083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A54FFDF-FB47-2C49-BD52-502942E57960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29" y="30330"/>
              <a:ext cx="0" cy="6350835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36A62AF-BE1A-3643-87BA-70F564DEDBA9}"/>
                </a:ext>
              </a:extLst>
            </p:cNvPr>
            <p:cNvSpPr/>
            <p:nvPr/>
          </p:nvSpPr>
          <p:spPr>
            <a:xfrm>
              <a:off x="619074" y="58283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2060"/>
                  </a:solidFill>
                  <a:latin typeface="Raleway" panose="020B0003030101060003" pitchFamily="34" charset="0"/>
                </a:rPr>
                <a:t>100 %</a:t>
              </a:r>
              <a:endParaRPr lang="de-DE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FEB64FA-1FC0-4342-BFB0-40B952183E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3130" y="6379593"/>
              <a:ext cx="9012025" cy="0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D373D374-43C6-8B47-96DD-D44C70CCDC52}"/>
              </a:ext>
            </a:extLst>
          </p:cNvPr>
          <p:cNvSpPr/>
          <p:nvPr/>
        </p:nvSpPr>
        <p:spPr>
          <a:xfrm>
            <a:off x="10668082" y="6364129"/>
            <a:ext cx="1359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3500 steps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0951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FFC27642-6339-6542-A355-4312D6B25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254000"/>
            <a:ext cx="8978900" cy="635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8D5390B-F8F2-5C4A-A6D5-DEC059EA3635}"/>
              </a:ext>
            </a:extLst>
          </p:cNvPr>
          <p:cNvSpPr/>
          <p:nvPr/>
        </p:nvSpPr>
        <p:spPr>
          <a:xfrm>
            <a:off x="1711813" y="344613"/>
            <a:ext cx="52364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5B9BD5">
                    <a:lumMod val="50000"/>
                  </a:srgbClr>
                </a:solidFill>
                <a:latin typeface="Raleway" panose="020B0003030101060003" pitchFamily="34" charset="0"/>
                <a:ea typeface="+mj-ea"/>
                <a:cs typeface="+mj-cs"/>
              </a:rPr>
              <a:t>1% quarantined after </a:t>
            </a:r>
            <a:r>
              <a:rPr lang="en-GB" sz="2800" b="1" dirty="0">
                <a:solidFill>
                  <a:srgbClr val="5B9BD5">
                    <a:lumMod val="50000"/>
                  </a:srgbClr>
                </a:solidFill>
                <a:latin typeface="Raleway" panose="020B0003030101060003" pitchFamily="34" charset="0"/>
                <a:ea typeface="+mj-ea"/>
                <a:cs typeface="+mj-cs"/>
              </a:rPr>
              <a:t>250</a:t>
            </a:r>
            <a:r>
              <a:rPr lang="en-GB" sz="2800" dirty="0">
                <a:solidFill>
                  <a:srgbClr val="5B9BD5">
                    <a:lumMod val="50000"/>
                  </a:srgbClr>
                </a:solidFill>
                <a:latin typeface="Raleway" panose="020B0003030101060003" pitchFamily="34" charset="0"/>
                <a:ea typeface="+mj-ea"/>
                <a:cs typeface="+mj-cs"/>
              </a:rPr>
              <a:t> steps</a:t>
            </a:r>
            <a:endParaRPr lang="de-DE" sz="1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31E6D6-CAC0-2C4E-8B25-89CC7C0B7E49}"/>
              </a:ext>
            </a:extLst>
          </p:cNvPr>
          <p:cNvGrpSpPr/>
          <p:nvPr/>
        </p:nvGrpSpPr>
        <p:grpSpPr>
          <a:xfrm>
            <a:off x="607042" y="260510"/>
            <a:ext cx="9986081" cy="6350835"/>
            <a:chOff x="619074" y="30330"/>
            <a:chExt cx="9986081" cy="635083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9E1737E-BDCB-7548-A844-9A4AD763CF77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29" y="30330"/>
              <a:ext cx="0" cy="6350835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FBE4FF0-A9C4-EA45-BD3B-CA1F6D5BE387}"/>
                </a:ext>
              </a:extLst>
            </p:cNvPr>
            <p:cNvSpPr/>
            <p:nvPr/>
          </p:nvSpPr>
          <p:spPr>
            <a:xfrm>
              <a:off x="619074" y="58283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2060"/>
                  </a:solidFill>
                  <a:latin typeface="Raleway" panose="020B0003030101060003" pitchFamily="34" charset="0"/>
                </a:rPr>
                <a:t>100 %</a:t>
              </a:r>
              <a:endParaRPr lang="de-DE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7F2D3BF-880A-B24F-94C9-E52955918A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3130" y="6379593"/>
              <a:ext cx="9012025" cy="0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259C63E-C0FD-0943-832E-818A6F20D9EE}"/>
              </a:ext>
            </a:extLst>
          </p:cNvPr>
          <p:cNvSpPr/>
          <p:nvPr/>
        </p:nvSpPr>
        <p:spPr>
          <a:xfrm>
            <a:off x="10668082" y="6364129"/>
            <a:ext cx="1359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3500 steps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92591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DE783DC2-6CE5-8641-9FEF-4F2ACD4A8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550" y="254000"/>
            <a:ext cx="8978900" cy="635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DE4D02-DBE4-3940-987E-4BEB9E054C64}"/>
              </a:ext>
            </a:extLst>
          </p:cNvPr>
          <p:cNvSpPr/>
          <p:nvPr/>
        </p:nvSpPr>
        <p:spPr>
          <a:xfrm>
            <a:off x="1711813" y="344613"/>
            <a:ext cx="52605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5B9BD5">
                    <a:lumMod val="50000"/>
                  </a:srgbClr>
                </a:solidFill>
                <a:latin typeface="Raleway" panose="020B0003030101060003" pitchFamily="34" charset="0"/>
                <a:ea typeface="+mj-ea"/>
                <a:cs typeface="+mj-cs"/>
              </a:rPr>
              <a:t>1% quarantined after 200 steps</a:t>
            </a:r>
            <a:endParaRPr lang="de-DE" sz="1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ECB0F3C-E02C-FE48-B64F-52AE77A65619}"/>
              </a:ext>
            </a:extLst>
          </p:cNvPr>
          <p:cNvGrpSpPr/>
          <p:nvPr/>
        </p:nvGrpSpPr>
        <p:grpSpPr>
          <a:xfrm>
            <a:off x="607042" y="260510"/>
            <a:ext cx="9986081" cy="6350835"/>
            <a:chOff x="619074" y="30330"/>
            <a:chExt cx="9986081" cy="635083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85A8D6D-810C-C349-925A-05629AFB57B5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29" y="30330"/>
              <a:ext cx="0" cy="6350835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4BFF850-2B24-C84F-8D4B-65ACC1F4AFD8}"/>
                </a:ext>
              </a:extLst>
            </p:cNvPr>
            <p:cNvSpPr/>
            <p:nvPr/>
          </p:nvSpPr>
          <p:spPr>
            <a:xfrm>
              <a:off x="619074" y="58283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2060"/>
                  </a:solidFill>
                  <a:latin typeface="Raleway" panose="020B0003030101060003" pitchFamily="34" charset="0"/>
                </a:rPr>
                <a:t>100 %</a:t>
              </a:r>
              <a:endParaRPr lang="de-DE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C0EE44E-1EAE-B443-B83B-9B59821C1D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3130" y="6379593"/>
              <a:ext cx="9012025" cy="0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FDAE63DB-9284-CA41-9494-BC62900BD2FC}"/>
              </a:ext>
            </a:extLst>
          </p:cNvPr>
          <p:cNvSpPr/>
          <p:nvPr/>
        </p:nvSpPr>
        <p:spPr>
          <a:xfrm>
            <a:off x="10668082" y="6364129"/>
            <a:ext cx="1359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3500 steps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2139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F09956-5FA8-3E47-9AC8-075CF2B80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254000"/>
            <a:ext cx="8978900" cy="635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2FE087-D98F-0442-A991-96DF45913EEE}"/>
              </a:ext>
            </a:extLst>
          </p:cNvPr>
          <p:cNvSpPr/>
          <p:nvPr/>
        </p:nvSpPr>
        <p:spPr>
          <a:xfrm>
            <a:off x="1711813" y="344613"/>
            <a:ext cx="51996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5B9BD5">
                    <a:lumMod val="50000"/>
                  </a:srgbClr>
                </a:solidFill>
                <a:latin typeface="Raleway" panose="020B0003030101060003" pitchFamily="34" charset="0"/>
                <a:ea typeface="+mj-ea"/>
                <a:cs typeface="+mj-cs"/>
              </a:rPr>
              <a:t>1% quarantined after 150 steps</a:t>
            </a:r>
            <a:endParaRPr lang="de-DE" sz="1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1D01D1F-67DB-5644-BA2D-3D100B956FB2}"/>
              </a:ext>
            </a:extLst>
          </p:cNvPr>
          <p:cNvGrpSpPr/>
          <p:nvPr/>
        </p:nvGrpSpPr>
        <p:grpSpPr>
          <a:xfrm>
            <a:off x="607042" y="260510"/>
            <a:ext cx="9986081" cy="6350835"/>
            <a:chOff x="619074" y="30330"/>
            <a:chExt cx="9986081" cy="635083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8A730E3-A165-0A43-ABB0-1BF89D709B88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29" y="30330"/>
              <a:ext cx="0" cy="6350835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C9B01C-EA31-154C-B7A9-350B082E3CB7}"/>
                </a:ext>
              </a:extLst>
            </p:cNvPr>
            <p:cNvSpPr/>
            <p:nvPr/>
          </p:nvSpPr>
          <p:spPr>
            <a:xfrm>
              <a:off x="619074" y="58283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2060"/>
                  </a:solidFill>
                  <a:latin typeface="Raleway" panose="020B0003030101060003" pitchFamily="34" charset="0"/>
                </a:rPr>
                <a:t>100 %</a:t>
              </a:r>
              <a:endParaRPr lang="de-DE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D2F9A00-D017-E240-A1FB-3BC9F917B7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3130" y="6379593"/>
              <a:ext cx="9012025" cy="0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31BC8606-5415-CE4F-AC45-1BD7C771868A}"/>
              </a:ext>
            </a:extLst>
          </p:cNvPr>
          <p:cNvSpPr/>
          <p:nvPr/>
        </p:nvSpPr>
        <p:spPr>
          <a:xfrm>
            <a:off x="10668082" y="6364129"/>
            <a:ext cx="1359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3500 steps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432216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585704-BA8B-9348-9598-C0C3114FD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254000"/>
            <a:ext cx="8978900" cy="6350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8E92E38-CE25-3945-9318-945D0E71F542}"/>
              </a:ext>
            </a:extLst>
          </p:cNvPr>
          <p:cNvSpPr/>
          <p:nvPr/>
        </p:nvSpPr>
        <p:spPr>
          <a:xfrm>
            <a:off x="1711813" y="344613"/>
            <a:ext cx="52236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5B9BD5">
                    <a:lumMod val="50000"/>
                  </a:srgbClr>
                </a:solidFill>
                <a:latin typeface="Raleway" panose="020B0003030101060003" pitchFamily="34" charset="0"/>
                <a:ea typeface="+mj-ea"/>
                <a:cs typeface="+mj-cs"/>
              </a:rPr>
              <a:t>1% quarantined after 100 steps</a:t>
            </a:r>
            <a:endParaRPr lang="de-DE" sz="1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30FD452-AF9B-5042-9396-6CC99D0E37F6}"/>
              </a:ext>
            </a:extLst>
          </p:cNvPr>
          <p:cNvGrpSpPr/>
          <p:nvPr/>
        </p:nvGrpSpPr>
        <p:grpSpPr>
          <a:xfrm>
            <a:off x="607042" y="260510"/>
            <a:ext cx="9986081" cy="6350835"/>
            <a:chOff x="619074" y="30330"/>
            <a:chExt cx="9986081" cy="6350835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3EDD66-9534-4F4C-9EB3-95B4C28EE40B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29" y="30330"/>
              <a:ext cx="0" cy="6350835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F5C487B-CB6D-4243-9A34-D7D363748753}"/>
                </a:ext>
              </a:extLst>
            </p:cNvPr>
            <p:cNvSpPr/>
            <p:nvPr/>
          </p:nvSpPr>
          <p:spPr>
            <a:xfrm>
              <a:off x="619074" y="58283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2060"/>
                  </a:solidFill>
                  <a:latin typeface="Raleway" panose="020B0003030101060003" pitchFamily="34" charset="0"/>
                </a:rPr>
                <a:t>100 %</a:t>
              </a:r>
              <a:endParaRPr lang="de-DE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73BA66C-BDE3-4E4D-894B-2F33D74A47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3130" y="6379593"/>
              <a:ext cx="9012025" cy="0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0970B58-47D0-C44B-9C8E-3E8624040EA2}"/>
              </a:ext>
            </a:extLst>
          </p:cNvPr>
          <p:cNvSpPr/>
          <p:nvPr/>
        </p:nvSpPr>
        <p:spPr>
          <a:xfrm>
            <a:off x="10668082" y="6364129"/>
            <a:ext cx="1359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3500 steps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8965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3CCF2C-C8DF-5040-BF74-151B52A78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702" y="365126"/>
            <a:ext cx="10912098" cy="713398"/>
          </a:xfrm>
        </p:spPr>
        <p:txBody>
          <a:bodyPr/>
          <a:lstStyle/>
          <a:p>
            <a:r>
              <a:rPr lang="en-GB" dirty="0"/>
              <a:t>Example Simulations</a:t>
            </a:r>
          </a:p>
        </p:txBody>
      </p:sp>
      <p:pic>
        <p:nvPicPr>
          <p:cNvPr id="9" name="Picture 8" descr="A picture containing building, outdoor, street, sign&#10;&#10;Description automatically generated">
            <a:extLst>
              <a:ext uri="{FF2B5EF4-FFF2-40B4-BE49-F238E27FC236}">
                <a16:creationId xmlns:a16="http://schemas.microsoft.com/office/drawing/2014/main" id="{06A58A71-D6C7-F544-ACF6-E01459F91A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7" t="6674" r="3759" b="9254"/>
          <a:stretch/>
        </p:blipFill>
        <p:spPr>
          <a:xfrm>
            <a:off x="7243152" y="1644480"/>
            <a:ext cx="4487779" cy="13956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picture containing green, sitting, meter&#10;&#10;Description automatically generated">
            <a:extLst>
              <a:ext uri="{FF2B5EF4-FFF2-40B4-BE49-F238E27FC236}">
                <a16:creationId xmlns:a16="http://schemas.microsoft.com/office/drawing/2014/main" id="{A7B1657B-C84D-AD48-8987-FA8233DE2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0705" y="2494642"/>
            <a:ext cx="2346991" cy="38693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9CC523A-B82E-7545-899A-FBBA59EAD010}"/>
              </a:ext>
            </a:extLst>
          </p:cNvPr>
          <p:cNvSpPr/>
          <p:nvPr/>
        </p:nvSpPr>
        <p:spPr>
          <a:xfrm>
            <a:off x="8284301" y="6237052"/>
            <a:ext cx="31216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Raleway Light" panose="020B0403030101060003" pitchFamily="34" charset="77"/>
              </a:rPr>
              <a:t>8 cores 2.8 GHz</a:t>
            </a:r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BA5080-D79F-C345-A996-1B3E3FF2149A}"/>
              </a:ext>
            </a:extLst>
          </p:cNvPr>
          <p:cNvSpPr/>
          <p:nvPr/>
        </p:nvSpPr>
        <p:spPr>
          <a:xfrm>
            <a:off x="7202296" y="1281659"/>
            <a:ext cx="31216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  <a:latin typeface="Raleway Light" panose="020B0403030101060003" pitchFamily="34" charset="77"/>
              </a:rPr>
              <a:t>4.000 simulation run in parallel</a:t>
            </a:r>
            <a:endParaRPr lang="de-DE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8F7E0B-221B-394E-9F2D-987DC46454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0" t="8443" r="55326" b="10462"/>
          <a:stretch/>
        </p:blipFill>
        <p:spPr>
          <a:xfrm>
            <a:off x="546652" y="1172817"/>
            <a:ext cx="5307496" cy="5096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1D64F7F-62F9-B345-9147-715B1E39F1F1}"/>
              </a:ext>
            </a:extLst>
          </p:cNvPr>
          <p:cNvSpPr/>
          <p:nvPr/>
        </p:nvSpPr>
        <p:spPr>
          <a:xfrm>
            <a:off x="496696" y="6314172"/>
            <a:ext cx="54270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 Light" panose="020B0403030101060003" pitchFamily="34" charset="77"/>
              </a:rPr>
              <a:t>green: recovered, red: infected, white never infected</a:t>
            </a:r>
            <a:endParaRPr lang="de-DE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7269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F210B-40D6-8A4D-A54B-2B24C7B0A5D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50448" y="365125"/>
            <a:ext cx="9865151" cy="712788"/>
          </a:xfrm>
        </p:spPr>
        <p:txBody>
          <a:bodyPr/>
          <a:lstStyle/>
          <a:p>
            <a:r>
              <a:rPr lang="en-GB" noProof="0" dirty="0">
                <a:solidFill>
                  <a:srgbClr val="002060"/>
                </a:solidFill>
                <a:latin typeface="Raleway" panose="020B0003030101060003" pitchFamily="34" charset="0"/>
              </a:rPr>
              <a:t>Learnings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9CCC5-A0C4-124F-A80A-CCCB96438EC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0448" y="1908175"/>
            <a:ext cx="10677194" cy="4351338"/>
          </a:xfrm>
        </p:spPr>
        <p:txBody>
          <a:bodyPr>
            <a:normAutofit/>
          </a:bodyPr>
          <a:lstStyle/>
          <a:p>
            <a:r>
              <a:rPr lang="en-GB" noProof="0" dirty="0">
                <a:solidFill>
                  <a:srgbClr val="002060"/>
                </a:solidFill>
                <a:latin typeface="Raleway" panose="020B0003030101060003" pitchFamily="34" charset="0"/>
              </a:rPr>
              <a:t>Detecting infected individuals after </a:t>
            </a:r>
            <a:r>
              <a:rPr lang="en-GB" b="1" noProof="0" dirty="0">
                <a:solidFill>
                  <a:srgbClr val="002060"/>
                </a:solidFill>
                <a:latin typeface="Raleway" panose="020B0003030101060003" pitchFamily="34" charset="0"/>
              </a:rPr>
              <a:t>half time </a:t>
            </a:r>
            <a:r>
              <a:rPr lang="en-GB" noProof="0" dirty="0">
                <a:solidFill>
                  <a:srgbClr val="002060"/>
                </a:solidFill>
                <a:latin typeface="Raleway" panose="020B0003030101060003" pitchFamily="34" charset="0"/>
              </a:rPr>
              <a:t>of recovery time (here </a:t>
            </a:r>
            <a:r>
              <a:rPr lang="en-GB" b="1" noProof="0" dirty="0">
                <a:solidFill>
                  <a:srgbClr val="002060"/>
                </a:solidFill>
                <a:latin typeface="Raleway" panose="020B0003030101060003" pitchFamily="34" charset="0"/>
              </a:rPr>
              <a:t>300</a:t>
            </a:r>
            <a:r>
              <a:rPr lang="en-GB" noProof="0" dirty="0">
                <a:solidFill>
                  <a:srgbClr val="002060"/>
                </a:solidFill>
                <a:latin typeface="Raleway" panose="020B0003030101060003" pitchFamily="34" charset="0"/>
              </a:rPr>
              <a:t> of </a:t>
            </a:r>
            <a:r>
              <a:rPr lang="en-GB" b="1" noProof="0" dirty="0">
                <a:solidFill>
                  <a:srgbClr val="002060"/>
                </a:solidFill>
                <a:latin typeface="Raleway" panose="020B0003030101060003" pitchFamily="34" charset="0"/>
              </a:rPr>
              <a:t>600</a:t>
            </a:r>
            <a:r>
              <a:rPr lang="en-GB" noProof="0" dirty="0">
                <a:solidFill>
                  <a:srgbClr val="002060"/>
                </a:solidFill>
                <a:latin typeface="Raleway" panose="020B0003030101060003" pitchFamily="34" charset="0"/>
              </a:rPr>
              <a:t> steps) and </a:t>
            </a:r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s</a:t>
            </a:r>
            <a:r>
              <a:rPr lang="en-GB" noProof="0" dirty="0">
                <a:solidFill>
                  <a:srgbClr val="002060"/>
                </a:solidFill>
                <a:latin typeface="Raleway" panose="020B0003030101060003" pitchFamily="34" charset="0"/>
              </a:rPr>
              <a:t>ending them to quarantine has good effect on the curve.</a:t>
            </a:r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 </a:t>
            </a:r>
            <a:r>
              <a:rPr lang="en-GB" noProof="0" dirty="0">
                <a:solidFill>
                  <a:srgbClr val="002060"/>
                </a:solidFill>
                <a:latin typeface="Raleway" panose="020B0003030101060003" pitchFamily="34" charset="0"/>
              </a:rPr>
              <a:t>This is especially true for </a:t>
            </a:r>
            <a:r>
              <a:rPr lang="en-GB" b="1" noProof="0" dirty="0">
                <a:solidFill>
                  <a:srgbClr val="002060"/>
                </a:solidFill>
                <a:latin typeface="Raleway" panose="020B0003030101060003" pitchFamily="34" charset="0"/>
              </a:rPr>
              <a:t>smaller numbers</a:t>
            </a:r>
            <a:r>
              <a:rPr lang="en-GB" noProof="0" dirty="0">
                <a:solidFill>
                  <a:srgbClr val="002060"/>
                </a:solidFill>
                <a:latin typeface="Raleway" panose="020B0003030101060003" pitchFamily="34" charset="0"/>
              </a:rPr>
              <a:t> in the range 0.1% – 10%. Higher numbers show almost ‘no’ effect.</a:t>
            </a:r>
          </a:p>
          <a:p>
            <a:endParaRPr lang="en-GB" dirty="0">
              <a:solidFill>
                <a:srgbClr val="002060"/>
              </a:solidFill>
              <a:latin typeface="Raleway" panose="020B0003030101060003" pitchFamily="34" charset="0"/>
            </a:endParaRPr>
          </a:p>
          <a:p>
            <a:r>
              <a:rPr lang="en-GB" b="1" noProof="0" dirty="0">
                <a:solidFill>
                  <a:srgbClr val="C00000"/>
                </a:solidFill>
                <a:latin typeface="Raleway" panose="020B0003030101060003" pitchFamily="34" charset="0"/>
              </a:rPr>
              <a:t>The </a:t>
            </a:r>
            <a:r>
              <a:rPr lang="en-GB" b="1" i="1" noProof="0" dirty="0">
                <a:solidFill>
                  <a:srgbClr val="C00000"/>
                </a:solidFill>
                <a:latin typeface="Raleway" panose="020B0003030101060003" pitchFamily="34" charset="0"/>
              </a:rPr>
              <a:t>sooner</a:t>
            </a:r>
            <a:r>
              <a:rPr lang="en-GB" b="1" noProof="0" dirty="0">
                <a:solidFill>
                  <a:srgbClr val="C00000"/>
                </a:solidFill>
                <a:latin typeface="Raleway" panose="020B0003030101060003" pitchFamily="34" charset="0"/>
              </a:rPr>
              <a:t> infected individuals go to quarantine the flatter curve</a:t>
            </a:r>
            <a:r>
              <a:rPr lang="en-GB" noProof="0" dirty="0">
                <a:solidFill>
                  <a:srgbClr val="002060"/>
                </a:solidFill>
                <a:latin typeface="Raleway" panose="020B0003030101060003" pitchFamily="34" charset="0"/>
              </a:rPr>
              <a:t>. This measure is the most effective measure and therefor </a:t>
            </a:r>
            <a:r>
              <a:rPr lang="en-GB" b="1" noProof="0" dirty="0">
                <a:solidFill>
                  <a:srgbClr val="002060"/>
                </a:solidFill>
                <a:latin typeface="Raleway" panose="020B0003030101060003" pitchFamily="34" charset="0"/>
              </a:rPr>
              <a:t>highly recommended</a:t>
            </a:r>
            <a:r>
              <a:rPr lang="en-GB" noProof="0" dirty="0">
                <a:solidFill>
                  <a:srgbClr val="002060"/>
                </a:solidFill>
                <a:latin typeface="Raleway" panose="020B00030301010600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36008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14735-0FCD-504E-B94A-0BBBB0337D72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2074470"/>
            <a:ext cx="12192000" cy="2387600"/>
          </a:xfrm>
        </p:spPr>
        <p:txBody>
          <a:bodyPr>
            <a:normAutofit/>
          </a:bodyPr>
          <a:lstStyle/>
          <a:p>
            <a:pPr algn="ctr"/>
            <a:r>
              <a:rPr lang="en-GB" sz="4800" noProof="0" dirty="0">
                <a:solidFill>
                  <a:srgbClr val="002060"/>
                </a:solidFill>
                <a:latin typeface="Raleway" panose="020B0003030101060003" pitchFamily="34" charset="0"/>
              </a:rPr>
              <a:t>Next steps</a:t>
            </a:r>
            <a:br>
              <a:rPr lang="en-GB" sz="4800" noProof="0" dirty="0">
                <a:solidFill>
                  <a:srgbClr val="002060"/>
                </a:solidFill>
                <a:latin typeface="Raleway" panose="020B0003030101060003" pitchFamily="34" charset="0"/>
              </a:rPr>
            </a:br>
            <a:r>
              <a:rPr lang="en-GB" sz="2000" noProof="0" dirty="0">
                <a:solidFill>
                  <a:srgbClr val="002060"/>
                </a:solidFill>
                <a:latin typeface="Raleway" panose="020B0003030101060003" pitchFamily="34" charset="0"/>
              </a:rPr>
              <a:t>(advanced)</a:t>
            </a:r>
            <a:endParaRPr lang="en-GB" sz="4800" noProof="0" dirty="0">
              <a:solidFill>
                <a:srgbClr val="002060"/>
              </a:solidFill>
              <a:latin typeface="Raleway" panose="020B00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5813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2AE54-BB08-F746-AFA8-140E687E7BD0}"/>
              </a:ext>
            </a:extLst>
          </p:cNvPr>
          <p:cNvSpPr txBox="1">
            <a:spLocks/>
          </p:cNvSpPr>
          <p:nvPr/>
        </p:nvSpPr>
        <p:spPr>
          <a:xfrm>
            <a:off x="650448" y="1455826"/>
            <a:ext cx="10854615" cy="4948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Calculating by “sampling the whole space” is prohibitive due to limitations in computing time (5 Parameters in 10 discretisations lead to 1 Million combinations, to 1 Billion simulations, resulting in 1181 days computing time on a desktop computer.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C2BFD0-9D2B-7647-A859-C62AFCD7A0C5}"/>
              </a:ext>
            </a:extLst>
          </p:cNvPr>
          <p:cNvSpPr txBox="1">
            <a:spLocks/>
          </p:cNvSpPr>
          <p:nvPr/>
        </p:nvSpPr>
        <p:spPr>
          <a:xfrm>
            <a:off x="650448" y="365125"/>
            <a:ext cx="9865151" cy="712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Modelling the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922085-6F5E-514C-99F4-85549AE2BB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8"/>
          <a:stretch/>
        </p:blipFill>
        <p:spPr>
          <a:xfrm>
            <a:off x="1365609" y="3706444"/>
            <a:ext cx="9461500" cy="2293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37480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C2BFD0-9D2B-7647-A859-C62AFCD7A0C5}"/>
              </a:ext>
            </a:extLst>
          </p:cNvPr>
          <p:cNvSpPr txBox="1">
            <a:spLocks/>
          </p:cNvSpPr>
          <p:nvPr/>
        </p:nvSpPr>
        <p:spPr>
          <a:xfrm>
            <a:off x="650448" y="365125"/>
            <a:ext cx="9865151" cy="712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Modelling the system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20FF577-594C-484C-950E-E46E3FD7AA28}"/>
              </a:ext>
            </a:extLst>
          </p:cNvPr>
          <p:cNvSpPr txBox="1">
            <a:spLocks/>
          </p:cNvSpPr>
          <p:nvPr/>
        </p:nvSpPr>
        <p:spPr>
          <a:xfrm>
            <a:off x="650448" y="1540044"/>
            <a:ext cx="10800024" cy="494807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The idea is to </a:t>
            </a:r>
            <a:r>
              <a:rPr lang="en-GB" i="1" dirty="0">
                <a:solidFill>
                  <a:srgbClr val="002060"/>
                </a:solidFill>
                <a:latin typeface="Raleway" panose="020B0003030101060003" pitchFamily="34" charset="0"/>
              </a:rPr>
              <a:t>learn</a:t>
            </a:r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 the model. Thereby a smaller subset of parameter combinations is calculated bringing calculation time down to some days. </a:t>
            </a:r>
          </a:p>
          <a:p>
            <a:endParaRPr lang="en-GB" dirty="0">
              <a:solidFill>
                <a:srgbClr val="002060"/>
              </a:solidFill>
              <a:latin typeface="Raleway" panose="020B0003030101060003" pitchFamily="34" charset="0"/>
            </a:endParaRPr>
          </a:p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This output is taken as the input for a Neural Network. The NN has </a:t>
            </a:r>
            <a:r>
              <a:rPr lang="en-GB" b="1" dirty="0">
                <a:solidFill>
                  <a:srgbClr val="002060"/>
                </a:solidFill>
                <a:latin typeface="Raleway" panose="020B0003030101060003" pitchFamily="34" charset="0"/>
              </a:rPr>
              <a:t>n</a:t>
            </a:r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 input nodes and </a:t>
            </a:r>
            <a:r>
              <a:rPr lang="en-GB" b="1" dirty="0">
                <a:solidFill>
                  <a:srgbClr val="002060"/>
                </a:solidFill>
                <a:latin typeface="Raleway" panose="020B0003030101060003" pitchFamily="34" charset="0"/>
              </a:rPr>
              <a:t>m</a:t>
            </a:r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 output nodes. Thereby </a:t>
            </a:r>
            <a:r>
              <a:rPr lang="en-GB" b="1" dirty="0">
                <a:solidFill>
                  <a:srgbClr val="002060"/>
                </a:solidFill>
                <a:latin typeface="Raleway" panose="020B0003030101060003" pitchFamily="34" charset="0"/>
              </a:rPr>
              <a:t>n</a:t>
            </a:r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 is e.g. 5 (see above) and </a:t>
            </a:r>
            <a:r>
              <a:rPr lang="en-GB" b="1" dirty="0">
                <a:solidFill>
                  <a:srgbClr val="002060"/>
                </a:solidFill>
                <a:latin typeface="Raleway" panose="020B0003030101060003" pitchFamily="34" charset="0"/>
              </a:rPr>
              <a:t>m </a:t>
            </a:r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is set, depending on desired resolution (e.g. 100).</a:t>
            </a:r>
          </a:p>
          <a:p>
            <a:endParaRPr lang="en-GB" dirty="0">
              <a:solidFill>
                <a:srgbClr val="002060"/>
              </a:solidFill>
              <a:latin typeface="Raleway" panose="020B0003030101060003" pitchFamily="34" charset="0"/>
            </a:endParaRPr>
          </a:p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The next step is to learn probability distributions “produced” by certain input parameter settings. Again, depending on the desired output resolution, the number of </a:t>
            </a:r>
            <a:r>
              <a:rPr lang="en-GB" b="1" dirty="0">
                <a:solidFill>
                  <a:srgbClr val="002060"/>
                </a:solidFill>
                <a:latin typeface="Raleway" panose="020B0003030101060003" pitchFamily="34" charset="0"/>
              </a:rPr>
              <a:t>m</a:t>
            </a:r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 output nodes can be chosen to be 100 x 100 = 10.000.</a:t>
            </a:r>
          </a:p>
        </p:txBody>
      </p:sp>
    </p:spTree>
    <p:extLst>
      <p:ext uri="{BB962C8B-B14F-4D97-AF65-F5344CB8AC3E}">
        <p14:creationId xmlns:p14="http://schemas.microsoft.com/office/powerpoint/2010/main" val="35260782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2B6AD54-4CAB-1840-8A65-A505252C47F0}"/>
              </a:ext>
            </a:extLst>
          </p:cNvPr>
          <p:cNvGrpSpPr/>
          <p:nvPr/>
        </p:nvGrpSpPr>
        <p:grpSpPr>
          <a:xfrm>
            <a:off x="2570823" y="2976586"/>
            <a:ext cx="7310156" cy="3189960"/>
            <a:chOff x="1571586" y="2105554"/>
            <a:chExt cx="9363222" cy="4085864"/>
          </a:xfrm>
          <a:solidFill>
            <a:schemeClr val="bg1"/>
          </a:solidFill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85E83D6-7AB5-3248-8F9A-F99B985617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92" t="21865" r="1"/>
            <a:stretch/>
          </p:blipFill>
          <p:spPr>
            <a:xfrm>
              <a:off x="6126424" y="2105554"/>
              <a:ext cx="4808384" cy="4085864"/>
            </a:xfrm>
            <a:prstGeom prst="rect">
              <a:avLst/>
            </a:prstGeom>
            <a:grpFill/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3BEBDE7-25E7-8F43-86C1-9C576A75D0F4}"/>
                </a:ext>
              </a:extLst>
            </p:cNvPr>
            <p:cNvGrpSpPr/>
            <p:nvPr/>
          </p:nvGrpSpPr>
          <p:grpSpPr>
            <a:xfrm>
              <a:off x="1571586" y="2388363"/>
              <a:ext cx="3345738" cy="3514299"/>
              <a:chOff x="1571586" y="2388363"/>
              <a:chExt cx="3345738" cy="3514299"/>
            </a:xfrm>
            <a:grpFill/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6103BF4-D8FC-1C46-A0F3-FB1CC82A80D4}"/>
                  </a:ext>
                </a:extLst>
              </p:cNvPr>
              <p:cNvGrpSpPr/>
              <p:nvPr/>
            </p:nvGrpSpPr>
            <p:grpSpPr>
              <a:xfrm>
                <a:off x="1596608" y="2388363"/>
                <a:ext cx="3320716" cy="272955"/>
                <a:chOff x="1596608" y="2388363"/>
                <a:chExt cx="3320716" cy="272955"/>
              </a:xfrm>
              <a:grpFill/>
            </p:grpSpPr>
            <p:cxnSp>
              <p:nvCxnSpPr>
                <p:cNvPr id="4" name="Straight Connector 3">
                  <a:extLst>
                    <a:ext uri="{FF2B5EF4-FFF2-40B4-BE49-F238E27FC236}">
                      <a16:creationId xmlns:a16="http://schemas.microsoft.com/office/drawing/2014/main" id="{659B7BDA-9C69-4F45-A431-FD5796481A40}"/>
                    </a:ext>
                  </a:extLst>
                </p:cNvPr>
                <p:cNvCxnSpPr/>
                <p:nvPr/>
              </p:nvCxnSpPr>
              <p:spPr>
                <a:xfrm>
                  <a:off x="1596608" y="2536152"/>
                  <a:ext cx="3320716" cy="0"/>
                </a:xfrm>
                <a:prstGeom prst="line">
                  <a:avLst/>
                </a:prstGeom>
                <a:grpFill/>
                <a:ln w="92075" cap="rnd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35A61CD0-578A-DF43-ADE1-EC4D8000E26C}"/>
                    </a:ext>
                  </a:extLst>
                </p:cNvPr>
                <p:cNvSpPr/>
                <p:nvPr/>
              </p:nvSpPr>
              <p:spPr>
                <a:xfrm>
                  <a:off x="3330055" y="2388363"/>
                  <a:ext cx="272955" cy="272955"/>
                </a:xfrm>
                <a:prstGeom prst="ellipse">
                  <a:avLst/>
                </a:prstGeom>
                <a:grpFill/>
                <a:ln w="825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F0CC101-2B3C-4540-9075-53024577BF39}"/>
                  </a:ext>
                </a:extLst>
              </p:cNvPr>
              <p:cNvGrpSpPr/>
              <p:nvPr/>
            </p:nvGrpSpPr>
            <p:grpSpPr>
              <a:xfrm>
                <a:off x="1571587" y="3172088"/>
                <a:ext cx="3320716" cy="272955"/>
                <a:chOff x="1571587" y="3172088"/>
                <a:chExt cx="3320716" cy="272955"/>
              </a:xfrm>
              <a:grpFill/>
            </p:grpSpPr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B9A87945-0651-934F-8FB8-EEC2F04A5FE9}"/>
                    </a:ext>
                  </a:extLst>
                </p:cNvPr>
                <p:cNvCxnSpPr/>
                <p:nvPr/>
              </p:nvCxnSpPr>
              <p:spPr>
                <a:xfrm>
                  <a:off x="1571587" y="3319878"/>
                  <a:ext cx="3320716" cy="0"/>
                </a:xfrm>
                <a:prstGeom prst="line">
                  <a:avLst/>
                </a:prstGeom>
                <a:grpFill/>
                <a:ln w="92075" cap="rnd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F7AC86DB-A3C1-0543-A3A1-A2A3D392BF65}"/>
                    </a:ext>
                  </a:extLst>
                </p:cNvPr>
                <p:cNvSpPr/>
                <p:nvPr/>
              </p:nvSpPr>
              <p:spPr>
                <a:xfrm>
                  <a:off x="2800065" y="3172088"/>
                  <a:ext cx="272954" cy="272955"/>
                </a:xfrm>
                <a:prstGeom prst="ellipse">
                  <a:avLst/>
                </a:prstGeom>
                <a:grpFill/>
                <a:ln w="825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B1003FAA-5962-5547-8356-4D893FF20D8C}"/>
                  </a:ext>
                </a:extLst>
              </p:cNvPr>
              <p:cNvGrpSpPr/>
              <p:nvPr/>
            </p:nvGrpSpPr>
            <p:grpSpPr>
              <a:xfrm>
                <a:off x="1571586" y="3946483"/>
                <a:ext cx="3320716" cy="272955"/>
                <a:chOff x="1571586" y="3946483"/>
                <a:chExt cx="3320716" cy="272955"/>
              </a:xfrm>
              <a:grpFill/>
            </p:grpSpPr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B6ED709C-8E24-6E48-ABAB-EA53CF69CF05}"/>
                    </a:ext>
                  </a:extLst>
                </p:cNvPr>
                <p:cNvCxnSpPr/>
                <p:nvPr/>
              </p:nvCxnSpPr>
              <p:spPr>
                <a:xfrm>
                  <a:off x="1571586" y="4094272"/>
                  <a:ext cx="3320716" cy="0"/>
                </a:xfrm>
                <a:prstGeom prst="line">
                  <a:avLst/>
                </a:prstGeom>
                <a:grpFill/>
                <a:ln w="92075" cap="rnd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A612E67E-633C-E049-A70F-DE54F13B2DE0}"/>
                    </a:ext>
                  </a:extLst>
                </p:cNvPr>
                <p:cNvSpPr/>
                <p:nvPr/>
              </p:nvSpPr>
              <p:spPr>
                <a:xfrm>
                  <a:off x="4069308" y="3946483"/>
                  <a:ext cx="272955" cy="272955"/>
                </a:xfrm>
                <a:prstGeom prst="ellipse">
                  <a:avLst/>
                </a:prstGeom>
                <a:grpFill/>
                <a:ln w="825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4921D56-B565-E943-A207-3E0757ABBD94}"/>
                  </a:ext>
                </a:extLst>
              </p:cNvPr>
              <p:cNvGrpSpPr/>
              <p:nvPr/>
            </p:nvGrpSpPr>
            <p:grpSpPr>
              <a:xfrm>
                <a:off x="1573861" y="4781274"/>
                <a:ext cx="3320716" cy="272955"/>
                <a:chOff x="1587509" y="4781274"/>
                <a:chExt cx="3320716" cy="272955"/>
              </a:xfrm>
              <a:grpFill/>
            </p:grpSpPr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929BB6E3-271B-F24B-B200-121FD5719CEA}"/>
                    </a:ext>
                  </a:extLst>
                </p:cNvPr>
                <p:cNvCxnSpPr/>
                <p:nvPr/>
              </p:nvCxnSpPr>
              <p:spPr>
                <a:xfrm>
                  <a:off x="1587509" y="4929063"/>
                  <a:ext cx="3320716" cy="0"/>
                </a:xfrm>
                <a:prstGeom prst="line">
                  <a:avLst/>
                </a:prstGeom>
                <a:grpFill/>
                <a:ln w="92075" cap="rnd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AEA46CB1-5A3A-A14B-B72F-2172C3D75EDD}"/>
                    </a:ext>
                  </a:extLst>
                </p:cNvPr>
                <p:cNvSpPr/>
                <p:nvPr/>
              </p:nvSpPr>
              <p:spPr>
                <a:xfrm>
                  <a:off x="1765109" y="4781274"/>
                  <a:ext cx="272955" cy="272955"/>
                </a:xfrm>
                <a:prstGeom prst="ellipse">
                  <a:avLst/>
                </a:prstGeom>
                <a:grpFill/>
                <a:ln w="825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06553023-9D9C-0248-AAE7-FE4EE96BE426}"/>
                  </a:ext>
                </a:extLst>
              </p:cNvPr>
              <p:cNvGrpSpPr/>
              <p:nvPr/>
            </p:nvGrpSpPr>
            <p:grpSpPr>
              <a:xfrm>
                <a:off x="1589783" y="5629707"/>
                <a:ext cx="3320716" cy="272955"/>
                <a:chOff x="1617079" y="5629707"/>
                <a:chExt cx="3320716" cy="272955"/>
              </a:xfrm>
              <a:grpFill/>
            </p:grpSpPr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1360248B-89B7-6E4F-8B11-6B991F055A08}"/>
                    </a:ext>
                  </a:extLst>
                </p:cNvPr>
                <p:cNvCxnSpPr/>
                <p:nvPr/>
              </p:nvCxnSpPr>
              <p:spPr>
                <a:xfrm>
                  <a:off x="1617079" y="5777496"/>
                  <a:ext cx="3320716" cy="0"/>
                </a:xfrm>
                <a:prstGeom prst="line">
                  <a:avLst/>
                </a:prstGeom>
                <a:grpFill/>
                <a:ln w="92075" cap="rnd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889308A-2714-5343-93A1-A0BB18BD565F}"/>
                    </a:ext>
                  </a:extLst>
                </p:cNvPr>
                <p:cNvSpPr/>
                <p:nvPr/>
              </p:nvSpPr>
              <p:spPr>
                <a:xfrm>
                  <a:off x="2927445" y="5629707"/>
                  <a:ext cx="272955" cy="272955"/>
                </a:xfrm>
                <a:prstGeom prst="ellipse">
                  <a:avLst/>
                </a:prstGeom>
                <a:grpFill/>
                <a:ln w="825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D207D6EE-41FB-BF4E-A69E-3FF467B23D50}"/>
              </a:ext>
            </a:extLst>
          </p:cNvPr>
          <p:cNvSpPr txBox="1">
            <a:spLocks/>
          </p:cNvSpPr>
          <p:nvPr/>
        </p:nvSpPr>
        <p:spPr>
          <a:xfrm>
            <a:off x="650448" y="365125"/>
            <a:ext cx="9865151" cy="712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Dream – Applying the model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87A7D9A-4AB9-DF4F-B62C-4D06440A82C3}"/>
              </a:ext>
            </a:extLst>
          </p:cNvPr>
          <p:cNvSpPr txBox="1">
            <a:spLocks/>
          </p:cNvSpPr>
          <p:nvPr/>
        </p:nvSpPr>
        <p:spPr>
          <a:xfrm>
            <a:off x="650448" y="1479890"/>
            <a:ext cx="10587047" cy="4948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Varying </a:t>
            </a:r>
            <a:r>
              <a:rPr lang="en-GB" b="1" i="1" dirty="0">
                <a:solidFill>
                  <a:srgbClr val="002060"/>
                </a:solidFill>
                <a:latin typeface="Raleway" panose="020B0003030101060003" pitchFamily="34" charset="0"/>
              </a:rPr>
              <a:t>n</a:t>
            </a:r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 input parameters result in probability distributions for infections over time.</a:t>
            </a:r>
          </a:p>
        </p:txBody>
      </p:sp>
    </p:spTree>
    <p:extLst>
      <p:ext uri="{BB962C8B-B14F-4D97-AF65-F5344CB8AC3E}">
        <p14:creationId xmlns:p14="http://schemas.microsoft.com/office/powerpoint/2010/main" val="24600230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839207-8152-F44D-94CC-8AF959AAE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77"/>
            <a:ext cx="12192000" cy="547362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4AEF2AB-4916-2742-885C-A4E7C1742E80}"/>
              </a:ext>
            </a:extLst>
          </p:cNvPr>
          <p:cNvSpPr txBox="1">
            <a:spLocks/>
          </p:cNvSpPr>
          <p:nvPr/>
        </p:nvSpPr>
        <p:spPr>
          <a:xfrm>
            <a:off x="650448" y="365125"/>
            <a:ext cx="9865151" cy="712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Work in progress</a:t>
            </a:r>
          </a:p>
        </p:txBody>
      </p:sp>
    </p:spTree>
    <p:extLst>
      <p:ext uri="{BB962C8B-B14F-4D97-AF65-F5344CB8AC3E}">
        <p14:creationId xmlns:p14="http://schemas.microsoft.com/office/powerpoint/2010/main" val="15601947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0E134-A359-D347-8BF1-7443A817BD3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9620" y="365125"/>
            <a:ext cx="10015979" cy="712788"/>
          </a:xfrm>
        </p:spPr>
        <p:txBody>
          <a:bodyPr>
            <a:normAutofit/>
          </a:bodyPr>
          <a:lstStyle/>
          <a:p>
            <a:r>
              <a:rPr lang="en-GB" sz="4000" noProof="0" dirty="0">
                <a:solidFill>
                  <a:srgbClr val="002060"/>
                </a:solidFill>
                <a:latin typeface="Raleway" panose="020B0003030101060003" pitchFamily="34" charset="0"/>
              </a:rPr>
              <a:t>Source code available on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C1B0F-182C-514E-B35B-D5D61D23BD3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2365375"/>
            <a:ext cx="12192000" cy="4016375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>
                <a:latin typeface="Raleway" panose="020B0003030101060003" pitchFamily="34" charset="0"/>
                <a:hlinkClick r:id="rId3"/>
              </a:rPr>
              <a:t>https://github</a:t>
            </a:r>
            <a:r>
              <a:rPr lang="en-GB" dirty="0">
                <a:latin typeface="Raleway" panose="020B0003030101060003" pitchFamily="34" charset="0"/>
                <a:hlinkClick r:id="rId4"/>
              </a:rPr>
              <a:t> .com/malvers/</a:t>
            </a:r>
            <a:r>
              <a:rPr lang="en-GB">
                <a:latin typeface="Raleway" panose="020B0003030101060003" pitchFamily="34" charset="0"/>
                <a:hlinkClick r:id="rId4"/>
              </a:rPr>
              <a:t>RandomInfectionSimulation</a:t>
            </a:r>
            <a:endParaRPr lang="en-GB" dirty="0">
              <a:latin typeface="Raleway" panose="020B0003030101060003" pitchFamily="34" charset="0"/>
              <a:hlinkClick r:id="rId4"/>
            </a:endParaRPr>
          </a:p>
          <a:p>
            <a:pPr marL="0" indent="0">
              <a:buNone/>
            </a:pPr>
            <a:endParaRPr lang="en-GB" dirty="0">
              <a:latin typeface="Raleway" panose="020B0003030101060003" pitchFamily="34" charset="0"/>
              <a:hlinkClick r:id="rId4"/>
            </a:endParaRPr>
          </a:p>
          <a:p>
            <a:pPr marL="0" indent="0">
              <a:buNone/>
            </a:pPr>
            <a:endParaRPr lang="en-GB" dirty="0">
              <a:latin typeface="Raleway" panose="020B0003030101060003" pitchFamily="34" charset="0"/>
              <a:hlinkClick r:id="rId4"/>
            </a:endParaRPr>
          </a:p>
          <a:p>
            <a:pPr marL="0" indent="0" algn="ctr">
              <a:buNone/>
            </a:pPr>
            <a:r>
              <a:rPr lang="en-GB" dirty="0">
                <a:solidFill>
                  <a:srgbClr val="FF0000"/>
                </a:solidFill>
                <a:latin typeface="Raleway" panose="020B0003030101060003" pitchFamily="34" charset="0"/>
              </a:rPr>
              <a:t>Code review is highly appreciated!</a:t>
            </a:r>
          </a:p>
          <a:p>
            <a:pPr marL="0" indent="0" algn="ctr">
              <a:buNone/>
            </a:pPr>
            <a:endParaRPr lang="en-GB" dirty="0">
              <a:latin typeface="Raleway" panose="020B0003030101060003" pitchFamily="34" charset="0"/>
            </a:endParaRPr>
          </a:p>
          <a:p>
            <a:pPr marL="0" indent="0" algn="ctr">
              <a:buNone/>
            </a:pPr>
            <a:endParaRPr lang="en-GB" dirty="0">
              <a:latin typeface="Raleway" panose="020B0003030101060003" pitchFamily="34" charset="0"/>
            </a:endParaRPr>
          </a:p>
          <a:p>
            <a:pPr marL="0" indent="0" algn="ctr">
              <a:buNone/>
            </a:pPr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michael.r.alvers@gmail.com</a:t>
            </a:r>
          </a:p>
          <a:p>
            <a:pPr marL="0" indent="0">
              <a:buNone/>
            </a:pPr>
            <a:endParaRPr lang="en-GB" dirty="0">
              <a:latin typeface="Raleway" panose="020B00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135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14735-0FCD-504E-B94A-0BBBB0337D72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2074470"/>
            <a:ext cx="12192000" cy="2387600"/>
          </a:xfrm>
        </p:spPr>
        <p:txBody>
          <a:bodyPr>
            <a:normAutofit/>
          </a:bodyPr>
          <a:lstStyle/>
          <a:p>
            <a:pPr algn="ctr"/>
            <a:r>
              <a:rPr lang="en-GB" sz="4800" noProof="0" dirty="0">
                <a:solidFill>
                  <a:srgbClr val="002060"/>
                </a:solidFill>
                <a:latin typeface="Raleway" panose="020B0003030101060003" pitchFamily="34" charset="0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799642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icture containing mirror&#10;&#10;Description automatically generated">
            <a:extLst>
              <a:ext uri="{FF2B5EF4-FFF2-40B4-BE49-F238E27FC236}">
                <a16:creationId xmlns:a16="http://schemas.microsoft.com/office/drawing/2014/main" id="{9A480454-4581-A44B-9575-DA8561E0A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616" y="1425600"/>
            <a:ext cx="3227314" cy="228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2">
            <a:extLst>
              <a:ext uri="{FF2B5EF4-FFF2-40B4-BE49-F238E27FC236}">
                <a16:creationId xmlns:a16="http://schemas.microsoft.com/office/drawing/2014/main" id="{1FC17489-FD46-2649-AE10-ED72E2518044}"/>
              </a:ext>
            </a:extLst>
          </p:cNvPr>
          <p:cNvSpPr txBox="1">
            <a:spLocks/>
          </p:cNvSpPr>
          <p:nvPr/>
        </p:nvSpPr>
        <p:spPr>
          <a:xfrm>
            <a:off x="517358" y="365126"/>
            <a:ext cx="10836442" cy="7133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accent5">
                    <a:lumMod val="50000"/>
                  </a:schemeClr>
                </a:solidFill>
              </a:rPr>
              <a:t>Box check and distance check are equivalent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985531-5D3D-224B-9221-4B8A3F8FE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177" y="1419496"/>
            <a:ext cx="3269346" cy="2312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 descr="A picture containing mirror&#10;&#10;Description automatically generated">
            <a:extLst>
              <a:ext uri="{FF2B5EF4-FFF2-40B4-BE49-F238E27FC236}">
                <a16:creationId xmlns:a16="http://schemas.microsoft.com/office/drawing/2014/main" id="{F0ABC698-4562-B747-8CED-D8FAA9CB9F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0301" y="1428202"/>
            <a:ext cx="3253894" cy="2301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 descr="A picture containing mirror&#10;&#10;Description automatically generated">
            <a:extLst>
              <a:ext uri="{FF2B5EF4-FFF2-40B4-BE49-F238E27FC236}">
                <a16:creationId xmlns:a16="http://schemas.microsoft.com/office/drawing/2014/main" id="{1D96FAB6-CD17-4440-978E-0747FD06B5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7807" y="4014651"/>
            <a:ext cx="3253040" cy="2300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6C8322A-AA3E-3E45-AF28-A16A83A07D38}"/>
              </a:ext>
            </a:extLst>
          </p:cNvPr>
          <p:cNvSpPr/>
          <p:nvPr/>
        </p:nvSpPr>
        <p:spPr>
          <a:xfrm>
            <a:off x="3092532" y="2440746"/>
            <a:ext cx="9476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2800" dirty="0">
                <a:solidFill>
                  <a:schemeClr val="accent5">
                    <a:lumMod val="50000"/>
                  </a:schemeClr>
                </a:solidFill>
              </a:rPr>
              <a:t>inner</a:t>
            </a:r>
            <a:endParaRPr lang="de-DE" sz="28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9C4440-E65B-7B41-BC63-296DFE66DEE3}"/>
              </a:ext>
            </a:extLst>
          </p:cNvPr>
          <p:cNvSpPr/>
          <p:nvPr/>
        </p:nvSpPr>
        <p:spPr>
          <a:xfrm>
            <a:off x="10159576" y="2325546"/>
            <a:ext cx="982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2800" dirty="0">
                <a:solidFill>
                  <a:schemeClr val="accent5">
                    <a:lumMod val="50000"/>
                  </a:schemeClr>
                </a:solidFill>
              </a:rPr>
              <a:t>outer</a:t>
            </a:r>
            <a:endParaRPr lang="de-DE" sz="28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08C2D91-11F6-0343-965A-37CC3FC66A27}"/>
              </a:ext>
            </a:extLst>
          </p:cNvPr>
          <p:cNvSpPr/>
          <p:nvPr/>
        </p:nvSpPr>
        <p:spPr>
          <a:xfrm>
            <a:off x="6863176" y="2341146"/>
            <a:ext cx="7114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2800" dirty="0">
                <a:solidFill>
                  <a:schemeClr val="accent5">
                    <a:lumMod val="50000"/>
                  </a:schemeClr>
                </a:solidFill>
              </a:rPr>
              <a:t>box</a:t>
            </a:r>
            <a:endParaRPr lang="de-DE" sz="28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87600F3-F53C-CD47-B06C-8D8D795B1DA6}"/>
              </a:ext>
            </a:extLst>
          </p:cNvPr>
          <p:cNvSpPr/>
          <p:nvPr/>
        </p:nvSpPr>
        <p:spPr>
          <a:xfrm>
            <a:off x="5963176" y="4782752"/>
            <a:ext cx="16321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2800" dirty="0">
                <a:solidFill>
                  <a:schemeClr val="accent5">
                    <a:lumMod val="50000"/>
                  </a:schemeClr>
                </a:solidFill>
              </a:rPr>
              <a:t>optimized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103094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2">
            <a:extLst>
              <a:ext uri="{FF2B5EF4-FFF2-40B4-BE49-F238E27FC236}">
                <a16:creationId xmlns:a16="http://schemas.microsoft.com/office/drawing/2014/main" id="{1FC17489-FD46-2649-AE10-ED72E2518044}"/>
              </a:ext>
            </a:extLst>
          </p:cNvPr>
          <p:cNvSpPr txBox="1">
            <a:spLocks/>
          </p:cNvSpPr>
          <p:nvPr/>
        </p:nvSpPr>
        <p:spPr>
          <a:xfrm>
            <a:off x="517358" y="365126"/>
            <a:ext cx="10836442" cy="7133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solidFill>
                  <a:schemeClr val="accent5">
                    <a:lumMod val="50000"/>
                  </a:schemeClr>
                </a:solidFill>
                <a:latin typeface="Raleway Light" panose="020B0403030101060003" pitchFamily="34" charset="77"/>
              </a:rPr>
              <a:t>Comparison MacBook PRO i9 2.3 GHz (</a:t>
            </a:r>
            <a:r>
              <a:rPr lang="en-GB" sz="2800" b="1" dirty="0">
                <a:solidFill>
                  <a:srgbClr val="7030A0"/>
                </a:solidFill>
                <a:latin typeface="Raleway Light" panose="020B0403030101060003" pitchFamily="34" charset="77"/>
              </a:rPr>
              <a:t>2020</a:t>
            </a:r>
            <a:r>
              <a:rPr lang="en-GB" sz="2800" dirty="0">
                <a:solidFill>
                  <a:schemeClr val="accent5">
                    <a:lumMod val="50000"/>
                  </a:schemeClr>
                </a:solidFill>
                <a:latin typeface="Raleway Light" panose="020B0403030101060003" pitchFamily="34" charset="77"/>
              </a:rPr>
              <a:t>) vs. i7 2.8 GHz (</a:t>
            </a:r>
            <a:r>
              <a:rPr lang="en-GB" sz="2800" b="1" dirty="0">
                <a:solidFill>
                  <a:srgbClr val="C00000"/>
                </a:solidFill>
                <a:latin typeface="Raleway Light" panose="020B0403030101060003" pitchFamily="34" charset="77"/>
              </a:rPr>
              <a:t>2012</a:t>
            </a:r>
            <a:r>
              <a:rPr lang="en-GB" sz="2800" dirty="0">
                <a:solidFill>
                  <a:schemeClr val="accent5">
                    <a:lumMod val="50000"/>
                  </a:schemeClr>
                </a:solidFill>
                <a:latin typeface="Raleway Light" panose="020B0403030101060003" pitchFamily="34" charset="77"/>
              </a:rPr>
              <a:t>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DB0422B-F583-0B4F-9171-03A886F37AE5}"/>
              </a:ext>
            </a:extLst>
          </p:cNvPr>
          <p:cNvGrpSpPr/>
          <p:nvPr/>
        </p:nvGrpSpPr>
        <p:grpSpPr>
          <a:xfrm>
            <a:off x="636642" y="1600603"/>
            <a:ext cx="10889611" cy="3749209"/>
            <a:chOff x="636642" y="1452743"/>
            <a:chExt cx="11319074" cy="3897070"/>
          </a:xfrm>
        </p:grpSpPr>
        <p:pic>
          <p:nvPicPr>
            <p:cNvPr id="3" name="Picture 2" descr="A close up of a mans face&#10;&#10;Description automatically generated">
              <a:extLst>
                <a:ext uri="{FF2B5EF4-FFF2-40B4-BE49-F238E27FC236}">
                  <a16:creationId xmlns:a16="http://schemas.microsoft.com/office/drawing/2014/main" id="{439A12F0-188B-834C-8510-344086A49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642" y="1452743"/>
              <a:ext cx="5510457" cy="389707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" name="Picture 4" descr="A close up of a logo&#10;&#10;Description automatically generated">
              <a:extLst>
                <a:ext uri="{FF2B5EF4-FFF2-40B4-BE49-F238E27FC236}">
                  <a16:creationId xmlns:a16="http://schemas.microsoft.com/office/drawing/2014/main" id="{A1E8AD60-1F74-424D-92F0-8EC7C0AC8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5259" y="1452743"/>
              <a:ext cx="5510457" cy="389707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7150275-D997-344E-B798-D984CFC7A62C}"/>
                </a:ext>
              </a:extLst>
            </p:cNvPr>
            <p:cNvSpPr/>
            <p:nvPr/>
          </p:nvSpPr>
          <p:spPr>
            <a:xfrm>
              <a:off x="3767574" y="2752649"/>
              <a:ext cx="160172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3600" dirty="0">
                  <a:solidFill>
                    <a:srgbClr val="7030A0"/>
                  </a:solidFill>
                </a:rPr>
                <a:t>1:12:17</a:t>
              </a:r>
              <a:endParaRPr lang="de-DE" sz="3600" dirty="0">
                <a:solidFill>
                  <a:srgbClr val="7030A0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96BD24E-E96D-4245-BB64-859A5A1ED318}"/>
                </a:ext>
              </a:extLst>
            </p:cNvPr>
            <p:cNvSpPr/>
            <p:nvPr/>
          </p:nvSpPr>
          <p:spPr>
            <a:xfrm>
              <a:off x="9528865" y="2752649"/>
              <a:ext cx="183575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3600" dirty="0">
                  <a:solidFill>
                    <a:srgbClr val="C00000"/>
                  </a:solidFill>
                </a:rPr>
                <a:t>00:35:18</a:t>
              </a:r>
              <a:endParaRPr lang="de-DE" sz="3600" dirty="0">
                <a:solidFill>
                  <a:srgbClr val="C00000"/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31643C00-239A-5B4B-9B87-A33ED85EDCC0}"/>
              </a:ext>
            </a:extLst>
          </p:cNvPr>
          <p:cNvSpPr/>
          <p:nvPr/>
        </p:nvSpPr>
        <p:spPr>
          <a:xfrm>
            <a:off x="5244554" y="5686744"/>
            <a:ext cx="21002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chemeClr val="accent5">
                    <a:lumMod val="50000"/>
                  </a:schemeClr>
                </a:solidFill>
                <a:latin typeface="Raleway Light" panose="020B0403030101060003" pitchFamily="34" charset="77"/>
              </a:rPr>
              <a:t>sin palabras ...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91536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4BD037-C88E-814E-9B96-E9113B2DC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3452"/>
            <a:ext cx="12184720" cy="592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14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94327B-9B26-FD47-9FD1-96C7EE185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433" y="365126"/>
            <a:ext cx="10944367" cy="713398"/>
          </a:xfrm>
        </p:spPr>
        <p:txBody>
          <a:bodyPr>
            <a:normAutofit/>
          </a:bodyPr>
          <a:lstStyle/>
          <a:p>
            <a:pPr algn="just"/>
            <a:r>
              <a:rPr lang="en-GB" dirty="0"/>
              <a:t>Create all variations of </a:t>
            </a:r>
            <a:r>
              <a:rPr lang="en-GB" b="1" i="1" dirty="0" err="1"/>
              <a:t>i</a:t>
            </a:r>
            <a:r>
              <a:rPr lang="en-GB" dirty="0"/>
              <a:t> parameters in</a:t>
            </a:r>
            <a:r>
              <a:rPr lang="en-GB" b="1" i="1" dirty="0"/>
              <a:t> j </a:t>
            </a:r>
            <a:r>
              <a:rPr lang="en-GB" dirty="0"/>
              <a:t>settings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C20C7EB-12AE-FF48-8BBD-542EC422A068}"/>
              </a:ext>
            </a:extLst>
          </p:cNvPr>
          <p:cNvGrpSpPr/>
          <p:nvPr/>
        </p:nvGrpSpPr>
        <p:grpSpPr>
          <a:xfrm>
            <a:off x="1966295" y="1895203"/>
            <a:ext cx="8615980" cy="3664488"/>
            <a:chOff x="358851" y="1386390"/>
            <a:chExt cx="11411768" cy="4853571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61F93E11-F911-9B4E-B220-12F3EF516EFF}"/>
                </a:ext>
              </a:extLst>
            </p:cNvPr>
            <p:cNvGrpSpPr/>
            <p:nvPr/>
          </p:nvGrpSpPr>
          <p:grpSpPr>
            <a:xfrm>
              <a:off x="3515135" y="1406562"/>
              <a:ext cx="2429266" cy="4833399"/>
              <a:chOff x="585537" y="405067"/>
              <a:chExt cx="2996520" cy="5962038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DCC1834-563E-9C4E-85BD-52167038A67E}"/>
                  </a:ext>
                </a:extLst>
              </p:cNvPr>
              <p:cNvSpPr/>
              <p:nvPr/>
            </p:nvSpPr>
            <p:spPr>
              <a:xfrm>
                <a:off x="589547" y="1395663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F0BF74A-4B42-9040-8750-7191E3AA9CEC}"/>
                  </a:ext>
                </a:extLst>
              </p:cNvPr>
              <p:cNvSpPr/>
              <p:nvPr/>
            </p:nvSpPr>
            <p:spPr>
              <a:xfrm>
                <a:off x="2581161" y="1391652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94C2C19-9E0A-3240-8694-C5EE8E0B6D8E}"/>
                  </a:ext>
                </a:extLst>
              </p:cNvPr>
              <p:cNvSpPr/>
              <p:nvPr/>
            </p:nvSpPr>
            <p:spPr>
              <a:xfrm>
                <a:off x="1583558" y="1401651"/>
                <a:ext cx="998621" cy="998621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AD4C651-00AC-A246-AC68-4D0DAC49AEB3}"/>
                  </a:ext>
                </a:extLst>
              </p:cNvPr>
              <p:cNvSpPr/>
              <p:nvPr/>
            </p:nvSpPr>
            <p:spPr>
              <a:xfrm>
                <a:off x="587297" y="2390998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D9ABD1C-B1B9-8F46-BAA6-96F7A3861EBD}"/>
                  </a:ext>
                </a:extLst>
              </p:cNvPr>
              <p:cNvSpPr/>
              <p:nvPr/>
            </p:nvSpPr>
            <p:spPr>
              <a:xfrm>
                <a:off x="2577295" y="2386987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0F89E83-9C1F-A840-AC8B-F7C644DD2B79}"/>
                  </a:ext>
                </a:extLst>
              </p:cNvPr>
              <p:cNvSpPr/>
              <p:nvPr/>
            </p:nvSpPr>
            <p:spPr>
              <a:xfrm>
                <a:off x="1579692" y="2383338"/>
                <a:ext cx="998621" cy="998621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FEA7670-7B14-3841-B474-15E148FD2E2C}"/>
                  </a:ext>
                </a:extLst>
              </p:cNvPr>
              <p:cNvSpPr/>
              <p:nvPr/>
            </p:nvSpPr>
            <p:spPr>
              <a:xfrm>
                <a:off x="585537" y="405067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EECE8EA-43BC-8448-A14D-DD331EEB125C}"/>
                  </a:ext>
                </a:extLst>
              </p:cNvPr>
              <p:cNvSpPr/>
              <p:nvPr/>
            </p:nvSpPr>
            <p:spPr>
              <a:xfrm>
                <a:off x="2575535" y="413088"/>
                <a:ext cx="998621" cy="998621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81986E6-9B29-9D47-BBEC-C37D8F103EA1}"/>
                  </a:ext>
                </a:extLst>
              </p:cNvPr>
              <p:cNvSpPr/>
              <p:nvPr/>
            </p:nvSpPr>
            <p:spPr>
              <a:xfrm>
                <a:off x="1577932" y="411055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459E41C-1512-B241-9E1F-69F2C98651ED}"/>
                  </a:ext>
                </a:extLst>
              </p:cNvPr>
              <p:cNvSpPr/>
              <p:nvPr/>
            </p:nvSpPr>
            <p:spPr>
              <a:xfrm>
                <a:off x="591822" y="4373149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42DCB0B-17D0-3045-8FAB-F458C99455B8}"/>
                  </a:ext>
                </a:extLst>
              </p:cNvPr>
              <p:cNvSpPr/>
              <p:nvPr/>
            </p:nvSpPr>
            <p:spPr>
              <a:xfrm>
                <a:off x="2583436" y="4369138"/>
                <a:ext cx="998621" cy="998621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25A2A24-955D-0F4D-8634-D47399482963}"/>
                  </a:ext>
                </a:extLst>
              </p:cNvPr>
              <p:cNvSpPr/>
              <p:nvPr/>
            </p:nvSpPr>
            <p:spPr>
              <a:xfrm>
                <a:off x="1585833" y="4379137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6881ABC-1A5C-6D44-A789-44648FEE0AF2}"/>
                  </a:ext>
                </a:extLst>
              </p:cNvPr>
              <p:cNvSpPr/>
              <p:nvPr/>
            </p:nvSpPr>
            <p:spPr>
              <a:xfrm>
                <a:off x="589572" y="5368484"/>
                <a:ext cx="998621" cy="998621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FF22762-BE25-574F-ABF7-D87776950B67}"/>
                  </a:ext>
                </a:extLst>
              </p:cNvPr>
              <p:cNvSpPr/>
              <p:nvPr/>
            </p:nvSpPr>
            <p:spPr>
              <a:xfrm>
                <a:off x="2579570" y="5364473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A5FA629-C978-A04E-94C7-915FD7CD2E8D}"/>
                  </a:ext>
                </a:extLst>
              </p:cNvPr>
              <p:cNvSpPr/>
              <p:nvPr/>
            </p:nvSpPr>
            <p:spPr>
              <a:xfrm>
                <a:off x="1581967" y="5360824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68A1E8A-D6B2-9242-A4F3-77E83C4003ED}"/>
                  </a:ext>
                </a:extLst>
              </p:cNvPr>
              <p:cNvSpPr/>
              <p:nvPr/>
            </p:nvSpPr>
            <p:spPr>
              <a:xfrm>
                <a:off x="587812" y="3382553"/>
                <a:ext cx="998621" cy="998621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A5D16B4-1196-094B-A134-C1BA7C019447}"/>
                  </a:ext>
                </a:extLst>
              </p:cNvPr>
              <p:cNvSpPr/>
              <p:nvPr/>
            </p:nvSpPr>
            <p:spPr>
              <a:xfrm>
                <a:off x="2577810" y="3390574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8DB1D0C-4532-6B44-9FCE-70967D7377A3}"/>
                  </a:ext>
                </a:extLst>
              </p:cNvPr>
              <p:cNvSpPr/>
              <p:nvPr/>
            </p:nvSpPr>
            <p:spPr>
              <a:xfrm>
                <a:off x="1580207" y="3388541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37A3912-99C1-844D-85BF-D1F3920527ED}"/>
                </a:ext>
              </a:extLst>
            </p:cNvPr>
            <p:cNvGrpSpPr/>
            <p:nvPr/>
          </p:nvGrpSpPr>
          <p:grpSpPr>
            <a:xfrm rot="10800000">
              <a:off x="6236188" y="1386390"/>
              <a:ext cx="2429266" cy="4833399"/>
              <a:chOff x="585537" y="405067"/>
              <a:chExt cx="2996520" cy="596203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3B59743-A204-0E47-8A6A-AB317D59C20A}"/>
                  </a:ext>
                </a:extLst>
              </p:cNvPr>
              <p:cNvSpPr/>
              <p:nvPr/>
            </p:nvSpPr>
            <p:spPr>
              <a:xfrm>
                <a:off x="589547" y="1395663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3631D12-9339-A946-85A9-6A5B32EED066}"/>
                  </a:ext>
                </a:extLst>
              </p:cNvPr>
              <p:cNvSpPr/>
              <p:nvPr/>
            </p:nvSpPr>
            <p:spPr>
              <a:xfrm>
                <a:off x="2581161" y="1391652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3612E3F-4642-2941-800F-5A3BF8994503}"/>
                  </a:ext>
                </a:extLst>
              </p:cNvPr>
              <p:cNvSpPr/>
              <p:nvPr/>
            </p:nvSpPr>
            <p:spPr>
              <a:xfrm>
                <a:off x="1566723" y="1401650"/>
                <a:ext cx="998621" cy="998621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1ECFF88-B24D-CA47-8841-5355472A8B39}"/>
                  </a:ext>
                </a:extLst>
              </p:cNvPr>
              <p:cNvSpPr/>
              <p:nvPr/>
            </p:nvSpPr>
            <p:spPr>
              <a:xfrm>
                <a:off x="587297" y="2390998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7FEEBD8-FFC9-1A45-B49A-283949BEB55E}"/>
                  </a:ext>
                </a:extLst>
              </p:cNvPr>
              <p:cNvSpPr/>
              <p:nvPr/>
            </p:nvSpPr>
            <p:spPr>
              <a:xfrm>
                <a:off x="2577295" y="2386987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A3595FEC-2E1D-C84A-83A7-78FE7DD9EE46}"/>
                  </a:ext>
                </a:extLst>
              </p:cNvPr>
              <p:cNvSpPr/>
              <p:nvPr/>
            </p:nvSpPr>
            <p:spPr>
              <a:xfrm>
                <a:off x="1579692" y="2383338"/>
                <a:ext cx="998621" cy="998621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6AB38DE-2B39-6643-9192-F2ECD49EB146}"/>
                  </a:ext>
                </a:extLst>
              </p:cNvPr>
              <p:cNvSpPr/>
              <p:nvPr/>
            </p:nvSpPr>
            <p:spPr>
              <a:xfrm>
                <a:off x="585537" y="405067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176F73D-DEC1-9444-B6A7-A26970E45654}"/>
                  </a:ext>
                </a:extLst>
              </p:cNvPr>
              <p:cNvSpPr/>
              <p:nvPr/>
            </p:nvSpPr>
            <p:spPr>
              <a:xfrm>
                <a:off x="2575535" y="413088"/>
                <a:ext cx="998621" cy="998621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EE66941-7271-4547-95EF-770D4A873214}"/>
                  </a:ext>
                </a:extLst>
              </p:cNvPr>
              <p:cNvSpPr/>
              <p:nvPr/>
            </p:nvSpPr>
            <p:spPr>
              <a:xfrm>
                <a:off x="1577932" y="411055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DE12356-7F1F-3E47-9AB0-905E47E444D0}"/>
                  </a:ext>
                </a:extLst>
              </p:cNvPr>
              <p:cNvSpPr/>
              <p:nvPr/>
            </p:nvSpPr>
            <p:spPr>
              <a:xfrm>
                <a:off x="591822" y="4373149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570ED8E-00B7-BA40-BC17-AAAF289318CE}"/>
                  </a:ext>
                </a:extLst>
              </p:cNvPr>
              <p:cNvSpPr/>
              <p:nvPr/>
            </p:nvSpPr>
            <p:spPr>
              <a:xfrm>
                <a:off x="2583436" y="4369138"/>
                <a:ext cx="998621" cy="998621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DFC406E-B2FB-D54E-A8D7-F434CF570ED9}"/>
                  </a:ext>
                </a:extLst>
              </p:cNvPr>
              <p:cNvSpPr/>
              <p:nvPr/>
            </p:nvSpPr>
            <p:spPr>
              <a:xfrm>
                <a:off x="1585833" y="4379137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620EBA9-53B3-0346-8A7C-C6E7AD21F6A6}"/>
                  </a:ext>
                </a:extLst>
              </p:cNvPr>
              <p:cNvSpPr/>
              <p:nvPr/>
            </p:nvSpPr>
            <p:spPr>
              <a:xfrm>
                <a:off x="589572" y="5368484"/>
                <a:ext cx="998621" cy="998621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A1BAF7C-6842-DC45-8042-6E6AFD83F36D}"/>
                  </a:ext>
                </a:extLst>
              </p:cNvPr>
              <p:cNvSpPr/>
              <p:nvPr/>
            </p:nvSpPr>
            <p:spPr>
              <a:xfrm>
                <a:off x="2579570" y="5364473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93C18EA5-78F4-E447-BB41-C19FB78FE371}"/>
                  </a:ext>
                </a:extLst>
              </p:cNvPr>
              <p:cNvSpPr/>
              <p:nvPr/>
            </p:nvSpPr>
            <p:spPr>
              <a:xfrm>
                <a:off x="1581967" y="5360824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09C832D-BBA3-B443-A615-AE25F51961EF}"/>
                  </a:ext>
                </a:extLst>
              </p:cNvPr>
              <p:cNvSpPr/>
              <p:nvPr/>
            </p:nvSpPr>
            <p:spPr>
              <a:xfrm>
                <a:off x="587812" y="3382553"/>
                <a:ext cx="998621" cy="998621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7B42A863-217A-B949-AB82-349F279EE928}"/>
                  </a:ext>
                </a:extLst>
              </p:cNvPr>
              <p:cNvSpPr/>
              <p:nvPr/>
            </p:nvSpPr>
            <p:spPr>
              <a:xfrm>
                <a:off x="2577810" y="3390574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9EBB959-D07B-3D43-85DA-C96947423613}"/>
                  </a:ext>
                </a:extLst>
              </p:cNvPr>
              <p:cNvSpPr/>
              <p:nvPr/>
            </p:nvSpPr>
            <p:spPr>
              <a:xfrm>
                <a:off x="1580207" y="3388541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E24AB3A-0A9B-C048-B129-A55AE1EF541A}"/>
                </a:ext>
              </a:extLst>
            </p:cNvPr>
            <p:cNvGrpSpPr/>
            <p:nvPr/>
          </p:nvGrpSpPr>
          <p:grpSpPr>
            <a:xfrm>
              <a:off x="358851" y="1390520"/>
              <a:ext cx="2429266" cy="4833399"/>
              <a:chOff x="585537" y="405067"/>
              <a:chExt cx="2996520" cy="5962038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4018836-1938-B74B-9952-307881FE9A9E}"/>
                  </a:ext>
                </a:extLst>
              </p:cNvPr>
              <p:cNvSpPr/>
              <p:nvPr/>
            </p:nvSpPr>
            <p:spPr>
              <a:xfrm>
                <a:off x="589547" y="1395663"/>
                <a:ext cx="998621" cy="998621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DABFD2F-6534-8449-BC34-7D6605D8E97F}"/>
                  </a:ext>
                </a:extLst>
              </p:cNvPr>
              <p:cNvSpPr/>
              <p:nvPr/>
            </p:nvSpPr>
            <p:spPr>
              <a:xfrm>
                <a:off x="2581161" y="1391652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5F4D823E-5E7C-434A-835C-A1A7F90AA16B}"/>
                  </a:ext>
                </a:extLst>
              </p:cNvPr>
              <p:cNvSpPr/>
              <p:nvPr/>
            </p:nvSpPr>
            <p:spPr>
              <a:xfrm>
                <a:off x="1583558" y="1401651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102CA9B2-CCA7-B142-8FEB-8EE985EC2FF8}"/>
                  </a:ext>
                </a:extLst>
              </p:cNvPr>
              <p:cNvSpPr/>
              <p:nvPr/>
            </p:nvSpPr>
            <p:spPr>
              <a:xfrm>
                <a:off x="587297" y="2390998"/>
                <a:ext cx="998621" cy="998621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41A00B7-CDC8-DA48-B77A-4F4AE84AFB50}"/>
                  </a:ext>
                </a:extLst>
              </p:cNvPr>
              <p:cNvSpPr/>
              <p:nvPr/>
            </p:nvSpPr>
            <p:spPr>
              <a:xfrm>
                <a:off x="2577295" y="2386987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BC7C0E34-5DD0-354E-B614-E7AC54F9397B}"/>
                  </a:ext>
                </a:extLst>
              </p:cNvPr>
              <p:cNvSpPr/>
              <p:nvPr/>
            </p:nvSpPr>
            <p:spPr>
              <a:xfrm>
                <a:off x="1579692" y="2383338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C380A115-BC21-2345-A3B7-9E6D2F9DA725}"/>
                  </a:ext>
                </a:extLst>
              </p:cNvPr>
              <p:cNvSpPr/>
              <p:nvPr/>
            </p:nvSpPr>
            <p:spPr>
              <a:xfrm>
                <a:off x="585537" y="405067"/>
                <a:ext cx="998621" cy="998621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5CDE9AA-1B26-6A46-9732-CFBF46B6F807}"/>
                  </a:ext>
                </a:extLst>
              </p:cNvPr>
              <p:cNvSpPr/>
              <p:nvPr/>
            </p:nvSpPr>
            <p:spPr>
              <a:xfrm>
                <a:off x="2575535" y="413088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B9D7E7A9-E665-A944-892E-6513660752FC}"/>
                  </a:ext>
                </a:extLst>
              </p:cNvPr>
              <p:cNvSpPr/>
              <p:nvPr/>
            </p:nvSpPr>
            <p:spPr>
              <a:xfrm>
                <a:off x="1577932" y="411055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E5202C33-0E6B-1942-A6A6-D617E4E6831F}"/>
                  </a:ext>
                </a:extLst>
              </p:cNvPr>
              <p:cNvSpPr/>
              <p:nvPr/>
            </p:nvSpPr>
            <p:spPr>
              <a:xfrm>
                <a:off x="591822" y="4373149"/>
                <a:ext cx="998621" cy="998621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D94B898-787F-F043-87AA-E0070B124915}"/>
                  </a:ext>
                </a:extLst>
              </p:cNvPr>
              <p:cNvSpPr/>
              <p:nvPr/>
            </p:nvSpPr>
            <p:spPr>
              <a:xfrm>
                <a:off x="2583436" y="4369138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675786E-66D8-2C46-8BBC-CB2ABA999C81}"/>
                  </a:ext>
                </a:extLst>
              </p:cNvPr>
              <p:cNvSpPr/>
              <p:nvPr/>
            </p:nvSpPr>
            <p:spPr>
              <a:xfrm>
                <a:off x="1585833" y="4379137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2F3876B7-EA7D-B348-A9DA-AB19DCA0028D}"/>
                  </a:ext>
                </a:extLst>
              </p:cNvPr>
              <p:cNvSpPr/>
              <p:nvPr/>
            </p:nvSpPr>
            <p:spPr>
              <a:xfrm>
                <a:off x="589572" y="5368484"/>
                <a:ext cx="998621" cy="998621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A41211AD-A77E-1A48-A338-5DE78D8DB883}"/>
                  </a:ext>
                </a:extLst>
              </p:cNvPr>
              <p:cNvSpPr/>
              <p:nvPr/>
            </p:nvSpPr>
            <p:spPr>
              <a:xfrm>
                <a:off x="2579570" y="5364473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258D128-8E05-D14F-A6F9-1E415908E4D9}"/>
                  </a:ext>
                </a:extLst>
              </p:cNvPr>
              <p:cNvSpPr/>
              <p:nvPr/>
            </p:nvSpPr>
            <p:spPr>
              <a:xfrm>
                <a:off x="1581967" y="5360824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31C87BA-D8E8-7C42-A50B-75FE0994B922}"/>
                  </a:ext>
                </a:extLst>
              </p:cNvPr>
              <p:cNvSpPr/>
              <p:nvPr/>
            </p:nvSpPr>
            <p:spPr>
              <a:xfrm>
                <a:off x="587812" y="3382553"/>
                <a:ext cx="998621" cy="998621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53BC6307-73E4-834D-B7FB-D9F3DA02168A}"/>
                  </a:ext>
                </a:extLst>
              </p:cNvPr>
              <p:cNvSpPr/>
              <p:nvPr/>
            </p:nvSpPr>
            <p:spPr>
              <a:xfrm>
                <a:off x="2577810" y="3390574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BB3536A-0D46-384E-9E36-A7A9804CAA5C}"/>
                  </a:ext>
                </a:extLst>
              </p:cNvPr>
              <p:cNvSpPr/>
              <p:nvPr/>
            </p:nvSpPr>
            <p:spPr>
              <a:xfrm>
                <a:off x="1580207" y="3388541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7FCB91F9-5635-314B-9A6B-524ECF2243E9}"/>
                </a:ext>
              </a:extLst>
            </p:cNvPr>
            <p:cNvGrpSpPr/>
            <p:nvPr/>
          </p:nvGrpSpPr>
          <p:grpSpPr>
            <a:xfrm rot="10800000">
              <a:off x="9341353" y="1392795"/>
              <a:ext cx="2429266" cy="4833399"/>
              <a:chOff x="585537" y="405067"/>
              <a:chExt cx="2996520" cy="5962038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BD1708FE-4D2A-B349-9414-15E98A0DE465}"/>
                  </a:ext>
                </a:extLst>
              </p:cNvPr>
              <p:cNvSpPr/>
              <p:nvPr/>
            </p:nvSpPr>
            <p:spPr>
              <a:xfrm>
                <a:off x="589547" y="1395663"/>
                <a:ext cx="998621" cy="998621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CC22D9A9-C449-1948-BDAA-1ECBB1A8B92F}"/>
                  </a:ext>
                </a:extLst>
              </p:cNvPr>
              <p:cNvSpPr/>
              <p:nvPr/>
            </p:nvSpPr>
            <p:spPr>
              <a:xfrm>
                <a:off x="2581161" y="1391652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7F48C812-ACB2-3B4C-85F4-4563CFF6E9F8}"/>
                  </a:ext>
                </a:extLst>
              </p:cNvPr>
              <p:cNvSpPr/>
              <p:nvPr/>
            </p:nvSpPr>
            <p:spPr>
              <a:xfrm>
                <a:off x="1583558" y="1401651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FF646DAD-B17E-494B-8685-82E0C656D3F7}"/>
                  </a:ext>
                </a:extLst>
              </p:cNvPr>
              <p:cNvSpPr/>
              <p:nvPr/>
            </p:nvSpPr>
            <p:spPr>
              <a:xfrm>
                <a:off x="587297" y="2390998"/>
                <a:ext cx="998621" cy="998621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7663160D-CE6E-E341-87EA-F007FB3A931C}"/>
                  </a:ext>
                </a:extLst>
              </p:cNvPr>
              <p:cNvSpPr/>
              <p:nvPr/>
            </p:nvSpPr>
            <p:spPr>
              <a:xfrm>
                <a:off x="2577295" y="2386987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68AEE5BB-78D5-E943-AC88-7008E6175133}"/>
                  </a:ext>
                </a:extLst>
              </p:cNvPr>
              <p:cNvSpPr/>
              <p:nvPr/>
            </p:nvSpPr>
            <p:spPr>
              <a:xfrm>
                <a:off x="1579692" y="2383338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BD4BCDC0-7390-8D49-82F6-DDEC2AA70FCC}"/>
                  </a:ext>
                </a:extLst>
              </p:cNvPr>
              <p:cNvSpPr/>
              <p:nvPr/>
            </p:nvSpPr>
            <p:spPr>
              <a:xfrm>
                <a:off x="585537" y="405067"/>
                <a:ext cx="998621" cy="998621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B18FC49-6910-7644-AE62-0718A7C91523}"/>
                  </a:ext>
                </a:extLst>
              </p:cNvPr>
              <p:cNvSpPr/>
              <p:nvPr/>
            </p:nvSpPr>
            <p:spPr>
              <a:xfrm>
                <a:off x="2575535" y="413088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5508BAA-0F31-164C-8537-4800B74CABAA}"/>
                  </a:ext>
                </a:extLst>
              </p:cNvPr>
              <p:cNvSpPr/>
              <p:nvPr/>
            </p:nvSpPr>
            <p:spPr>
              <a:xfrm>
                <a:off x="1577932" y="411055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9736D228-0668-0841-9A05-235CDB4F3EEF}"/>
                  </a:ext>
                </a:extLst>
              </p:cNvPr>
              <p:cNvSpPr/>
              <p:nvPr/>
            </p:nvSpPr>
            <p:spPr>
              <a:xfrm>
                <a:off x="591822" y="4373149"/>
                <a:ext cx="998621" cy="998621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82AC5488-0C17-9541-8A2E-B306825E7E67}"/>
                  </a:ext>
                </a:extLst>
              </p:cNvPr>
              <p:cNvSpPr/>
              <p:nvPr/>
            </p:nvSpPr>
            <p:spPr>
              <a:xfrm>
                <a:off x="2583436" y="4369138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0C305E3F-EF9C-D64E-817D-E5CD3144EA98}"/>
                  </a:ext>
                </a:extLst>
              </p:cNvPr>
              <p:cNvSpPr/>
              <p:nvPr/>
            </p:nvSpPr>
            <p:spPr>
              <a:xfrm>
                <a:off x="1585833" y="4379137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ED91A9A0-706D-324C-83FF-C07BB605DA7C}"/>
                  </a:ext>
                </a:extLst>
              </p:cNvPr>
              <p:cNvSpPr/>
              <p:nvPr/>
            </p:nvSpPr>
            <p:spPr>
              <a:xfrm>
                <a:off x="589572" y="5368484"/>
                <a:ext cx="998621" cy="998621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484559A1-9AA8-DE40-9584-4D3163D4A8F4}"/>
                  </a:ext>
                </a:extLst>
              </p:cNvPr>
              <p:cNvSpPr/>
              <p:nvPr/>
            </p:nvSpPr>
            <p:spPr>
              <a:xfrm>
                <a:off x="2579570" y="5364473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00AF7D26-A606-884A-A973-42E35AF0383C}"/>
                  </a:ext>
                </a:extLst>
              </p:cNvPr>
              <p:cNvSpPr/>
              <p:nvPr/>
            </p:nvSpPr>
            <p:spPr>
              <a:xfrm>
                <a:off x="1581967" y="5360824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E1FD2656-B38A-B14E-8F86-71EC7DA0C798}"/>
                  </a:ext>
                </a:extLst>
              </p:cNvPr>
              <p:cNvSpPr/>
              <p:nvPr/>
            </p:nvSpPr>
            <p:spPr>
              <a:xfrm>
                <a:off x="587812" y="3382553"/>
                <a:ext cx="998621" cy="998621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F437FDA0-8CD4-124D-AF2C-34D5F24A61C5}"/>
                  </a:ext>
                </a:extLst>
              </p:cNvPr>
              <p:cNvSpPr/>
              <p:nvPr/>
            </p:nvSpPr>
            <p:spPr>
              <a:xfrm>
                <a:off x="2577810" y="3390574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0ABF300D-2F3C-F54E-83F1-8599490929B9}"/>
                  </a:ext>
                </a:extLst>
              </p:cNvPr>
              <p:cNvSpPr/>
              <p:nvPr/>
            </p:nvSpPr>
            <p:spPr>
              <a:xfrm>
                <a:off x="1580207" y="3388541"/>
                <a:ext cx="998621" cy="9986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535692C-8A24-F14B-B0DD-67DA2B0A6C33}"/>
                </a:ext>
              </a:extLst>
            </p:cNvPr>
            <p:cNvSpPr/>
            <p:nvPr/>
          </p:nvSpPr>
          <p:spPr>
            <a:xfrm>
              <a:off x="2940301" y="3245247"/>
              <a:ext cx="444351" cy="646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3600" dirty="0">
                  <a:solidFill>
                    <a:srgbClr val="5B9BD5">
                      <a:lumMod val="50000"/>
                    </a:srgbClr>
                  </a:solidFill>
                  <a:latin typeface="Raleway" panose="020B0003030101060003" pitchFamily="34" charset="0"/>
                  <a:ea typeface="+mj-ea"/>
                  <a:cs typeface="+mj-cs"/>
                </a:rPr>
                <a:t>...</a:t>
              </a:r>
              <a:endParaRPr lang="de-DE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FA4DF339-5994-7740-B651-1528A2782E17}"/>
                </a:ext>
              </a:extLst>
            </p:cNvPr>
            <p:cNvSpPr/>
            <p:nvPr/>
          </p:nvSpPr>
          <p:spPr>
            <a:xfrm>
              <a:off x="8756521" y="3274816"/>
              <a:ext cx="444351" cy="646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DE" sz="3600" dirty="0">
                  <a:solidFill>
                    <a:srgbClr val="5B9BD5">
                      <a:lumMod val="50000"/>
                    </a:srgbClr>
                  </a:solidFill>
                  <a:latin typeface="Raleway" panose="020B0003030101060003" pitchFamily="34" charset="0"/>
                  <a:ea typeface="+mj-ea"/>
                  <a:cs typeface="+mj-cs"/>
                </a:rPr>
                <a:t>...</a:t>
              </a:r>
              <a:endParaRPr lang="de-DE" dirty="0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81D392F-83B0-7F4A-AD0C-4D5B790FF268}"/>
              </a:ext>
            </a:extLst>
          </p:cNvPr>
          <p:cNvSpPr/>
          <p:nvPr/>
        </p:nvSpPr>
        <p:spPr>
          <a:xfrm>
            <a:off x="2787387" y="1401246"/>
            <a:ext cx="3722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i="1" dirty="0">
                <a:solidFill>
                  <a:srgbClr val="5B9BD5">
                    <a:lumMod val="50000"/>
                  </a:srgbClr>
                </a:solidFill>
                <a:latin typeface="Raleway" panose="020B0003030101060003" pitchFamily="34" charset="0"/>
                <a:ea typeface="+mj-ea"/>
                <a:cs typeface="+mj-cs"/>
              </a:rPr>
              <a:t> j </a:t>
            </a:r>
            <a:endParaRPr lang="de-DE" sz="1100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CFDC39E-5BF0-B840-A4E2-C3A1DD0CE3A6}"/>
              </a:ext>
            </a:extLst>
          </p:cNvPr>
          <p:cNvSpPr/>
          <p:nvPr/>
        </p:nvSpPr>
        <p:spPr>
          <a:xfrm>
            <a:off x="1453889" y="3496745"/>
            <a:ext cx="3706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i="1" dirty="0">
                <a:solidFill>
                  <a:srgbClr val="5B9BD5">
                    <a:lumMod val="50000"/>
                  </a:srgbClr>
                </a:solidFill>
                <a:latin typeface="Raleway" panose="020B0003030101060003" pitchFamily="34" charset="0"/>
                <a:ea typeface="+mj-ea"/>
                <a:cs typeface="+mj-cs"/>
              </a:rPr>
              <a:t> </a:t>
            </a:r>
            <a:r>
              <a:rPr lang="en-GB" sz="2000" b="1" i="1" dirty="0" err="1">
                <a:solidFill>
                  <a:srgbClr val="5B9BD5">
                    <a:lumMod val="50000"/>
                  </a:srgbClr>
                </a:solidFill>
                <a:latin typeface="Raleway" panose="020B0003030101060003" pitchFamily="34" charset="0"/>
                <a:ea typeface="+mj-ea"/>
                <a:cs typeface="+mj-cs"/>
              </a:rPr>
              <a:t>i</a:t>
            </a:r>
            <a:r>
              <a:rPr lang="en-GB" sz="2000" b="1" i="1" dirty="0">
                <a:solidFill>
                  <a:srgbClr val="5B9BD5">
                    <a:lumMod val="50000"/>
                  </a:srgbClr>
                </a:solidFill>
                <a:latin typeface="Raleway" panose="020B0003030101060003" pitchFamily="34" charset="0"/>
                <a:ea typeface="+mj-ea"/>
                <a:cs typeface="+mj-cs"/>
              </a:rPr>
              <a:t> </a:t>
            </a:r>
            <a:endParaRPr lang="de-DE" sz="1100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6EACB5D-F009-4E4D-AA6C-EEB300EEEC6A}"/>
              </a:ext>
            </a:extLst>
          </p:cNvPr>
          <p:cNvSpPr/>
          <p:nvPr/>
        </p:nvSpPr>
        <p:spPr>
          <a:xfrm>
            <a:off x="3312959" y="5768465"/>
            <a:ext cx="5715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examples between the extremes </a:t>
            </a:r>
            <a:r>
              <a:rPr lang="en-GB" i="1" dirty="0">
                <a:solidFill>
                  <a:srgbClr val="002060"/>
                </a:solidFill>
                <a:latin typeface="Raleway" panose="020B0003030101060003" pitchFamily="34" charset="0"/>
              </a:rPr>
              <a:t>all left </a:t>
            </a:r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and </a:t>
            </a:r>
            <a:r>
              <a:rPr lang="en-GB" i="1" dirty="0">
                <a:solidFill>
                  <a:srgbClr val="002060"/>
                </a:solidFill>
                <a:latin typeface="Raleway" panose="020B0003030101060003" pitchFamily="34" charset="0"/>
              </a:rPr>
              <a:t>all right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319419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1824DA7-D6AA-9C4D-9ACA-21BAE6348EEF}"/>
              </a:ext>
            </a:extLst>
          </p:cNvPr>
          <p:cNvGrpSpPr/>
          <p:nvPr/>
        </p:nvGrpSpPr>
        <p:grpSpPr>
          <a:xfrm>
            <a:off x="976924" y="2288274"/>
            <a:ext cx="3366478" cy="3386814"/>
            <a:chOff x="4774670" y="2817013"/>
            <a:chExt cx="2428959" cy="2443631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4018836-1938-B74B-9952-307881FE9A9E}"/>
                </a:ext>
              </a:extLst>
            </p:cNvPr>
            <p:cNvSpPr/>
            <p:nvPr/>
          </p:nvSpPr>
          <p:spPr>
            <a:xfrm>
              <a:off x="5587839" y="3632196"/>
              <a:ext cx="809578" cy="809578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DABFD2F-6534-8449-BC34-7D6605D8E97F}"/>
                </a:ext>
              </a:extLst>
            </p:cNvPr>
            <p:cNvSpPr/>
            <p:nvPr/>
          </p:nvSpPr>
          <p:spPr>
            <a:xfrm>
              <a:off x="6394051" y="3622889"/>
              <a:ext cx="809578" cy="8095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F4D823E-5E7C-434A-835C-A1A7F90AA16B}"/>
                </a:ext>
              </a:extLst>
            </p:cNvPr>
            <p:cNvSpPr/>
            <p:nvPr/>
          </p:nvSpPr>
          <p:spPr>
            <a:xfrm>
              <a:off x="4778363" y="3637050"/>
              <a:ext cx="809578" cy="8095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02CA9B2-CCA7-B142-8FEB-8EE985EC2FF8}"/>
                </a:ext>
              </a:extLst>
            </p:cNvPr>
            <p:cNvSpPr/>
            <p:nvPr/>
          </p:nvSpPr>
          <p:spPr>
            <a:xfrm>
              <a:off x="6392951" y="4439111"/>
              <a:ext cx="809578" cy="809578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41A00B7-CDC8-DA48-B77A-4F4AE84AFB50}"/>
                </a:ext>
              </a:extLst>
            </p:cNvPr>
            <p:cNvSpPr/>
            <p:nvPr/>
          </p:nvSpPr>
          <p:spPr>
            <a:xfrm>
              <a:off x="5583981" y="4447969"/>
              <a:ext cx="809578" cy="8095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C7C0E34-5DD0-354E-B614-E7AC54F9397B}"/>
                </a:ext>
              </a:extLst>
            </p:cNvPr>
            <p:cNvSpPr/>
            <p:nvPr/>
          </p:nvSpPr>
          <p:spPr>
            <a:xfrm>
              <a:off x="4779748" y="4451066"/>
              <a:ext cx="809578" cy="8095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380A115-BC21-2345-A3B7-9E6D2F9DA725}"/>
                </a:ext>
              </a:extLst>
            </p:cNvPr>
            <p:cNvSpPr/>
            <p:nvPr/>
          </p:nvSpPr>
          <p:spPr>
            <a:xfrm>
              <a:off x="4774670" y="2817013"/>
              <a:ext cx="809578" cy="809578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5CDE9AA-1B26-6A46-9732-CFBF46B6F807}"/>
                </a:ext>
              </a:extLst>
            </p:cNvPr>
            <p:cNvSpPr/>
            <p:nvPr/>
          </p:nvSpPr>
          <p:spPr>
            <a:xfrm>
              <a:off x="6389490" y="2823515"/>
              <a:ext cx="809578" cy="8095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9D7E7A9-E665-A944-892E-6513660752FC}"/>
                </a:ext>
              </a:extLst>
            </p:cNvPr>
            <p:cNvSpPr/>
            <p:nvPr/>
          </p:nvSpPr>
          <p:spPr>
            <a:xfrm>
              <a:off x="5586792" y="2821867"/>
              <a:ext cx="809578" cy="8095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8894327B-9B26-FD47-9FD1-96C7EE185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433" y="365126"/>
            <a:ext cx="10944367" cy="713398"/>
          </a:xfrm>
        </p:spPr>
        <p:txBody>
          <a:bodyPr/>
          <a:lstStyle/>
          <a:p>
            <a:r>
              <a:rPr lang="en-GB" dirty="0"/>
              <a:t>Layman Solution </a:t>
            </a:r>
            <a:r>
              <a:rPr lang="en-GB" dirty="0">
                <a:sym typeface="Wingdings" pitchFamily="2" charset="2"/>
              </a:rPr>
              <a:t></a:t>
            </a:r>
            <a:endParaRPr lang="en-GB" dirty="0"/>
          </a:p>
        </p:txBody>
      </p: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69FEF890-00CD-F94E-A08D-2FD1FEDDECEA}"/>
              </a:ext>
            </a:extLst>
          </p:cNvPr>
          <p:cNvSpPr txBox="1">
            <a:spLocks/>
          </p:cNvSpPr>
          <p:nvPr/>
        </p:nvSpPr>
        <p:spPr>
          <a:xfrm>
            <a:off x="650448" y="1311442"/>
            <a:ext cx="10786376" cy="4948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Create </a:t>
            </a:r>
            <a:r>
              <a:rPr lang="en-GB" b="1" dirty="0">
                <a:solidFill>
                  <a:srgbClr val="002060"/>
                </a:solidFill>
                <a:latin typeface="Raleway" panose="020B0003030101060003" pitchFamily="34" charset="0"/>
              </a:rPr>
              <a:t>all combinations </a:t>
            </a:r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with repeats of all possible </a:t>
            </a:r>
            <a:r>
              <a:rPr lang="en-GB" i="1" dirty="0">
                <a:solidFill>
                  <a:srgbClr val="002060"/>
                </a:solidFill>
                <a:latin typeface="Raleway" panose="020B0003030101060003" pitchFamily="34" charset="0"/>
              </a:rPr>
              <a:t>settings</a:t>
            </a:r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650D64-C994-E047-A758-2AD5525707F3}"/>
              </a:ext>
            </a:extLst>
          </p:cNvPr>
          <p:cNvSpPr/>
          <p:nvPr/>
        </p:nvSpPr>
        <p:spPr>
          <a:xfrm>
            <a:off x="907094" y="5787515"/>
            <a:ext cx="3576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possible variations for 3 </a:t>
            </a:r>
            <a:r>
              <a:rPr lang="en-GB" i="1" dirty="0">
                <a:solidFill>
                  <a:srgbClr val="002060"/>
                </a:solidFill>
                <a:latin typeface="Raleway" panose="020B0003030101060003" pitchFamily="34" charset="0"/>
              </a:rPr>
              <a:t>settings</a:t>
            </a:r>
            <a:endParaRPr lang="de-DE" i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8BF1236-670B-5645-8841-A91B715D3684}"/>
              </a:ext>
            </a:extLst>
          </p:cNvPr>
          <p:cNvGrpSpPr/>
          <p:nvPr/>
        </p:nvGrpSpPr>
        <p:grpSpPr>
          <a:xfrm>
            <a:off x="5430138" y="2565400"/>
            <a:ext cx="5377561" cy="2901952"/>
            <a:chOff x="5598890" y="2654986"/>
            <a:chExt cx="5063649" cy="262331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A953C13-ED1A-104D-AFFD-6E9FE845759C}"/>
                </a:ext>
              </a:extLst>
            </p:cNvPr>
            <p:cNvGrpSpPr/>
            <p:nvPr/>
          </p:nvGrpSpPr>
          <p:grpSpPr>
            <a:xfrm>
              <a:off x="5598890" y="2654986"/>
              <a:ext cx="1558449" cy="2575693"/>
              <a:chOff x="5170265" y="2326374"/>
              <a:chExt cx="1558449" cy="2575693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21DABC67-BFB9-A648-900A-81B17FD368A4}"/>
                  </a:ext>
                </a:extLst>
              </p:cNvPr>
              <p:cNvSpPr/>
              <p:nvPr/>
            </p:nvSpPr>
            <p:spPr>
              <a:xfrm>
                <a:off x="5689066" y="2844032"/>
                <a:ext cx="514098" cy="5140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A62FA518-4F67-0547-A833-ADE7AE69C981}"/>
                  </a:ext>
                </a:extLst>
              </p:cNvPr>
              <p:cNvSpPr/>
              <p:nvPr/>
            </p:nvSpPr>
            <p:spPr>
              <a:xfrm>
                <a:off x="6201027" y="2838122"/>
                <a:ext cx="514098" cy="51409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0FC4AC29-9F8C-9D49-AF4E-14CCAC50774D}"/>
                  </a:ext>
                </a:extLst>
              </p:cNvPr>
              <p:cNvSpPr/>
              <p:nvPr/>
            </p:nvSpPr>
            <p:spPr>
              <a:xfrm>
                <a:off x="5175032" y="2847114"/>
                <a:ext cx="514098" cy="5140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2373B99C-E826-B347-97BD-3CE547B905E9}"/>
                  </a:ext>
                </a:extLst>
              </p:cNvPr>
              <p:cNvSpPr/>
              <p:nvPr/>
            </p:nvSpPr>
            <p:spPr>
              <a:xfrm>
                <a:off x="6214616" y="3356439"/>
                <a:ext cx="514098" cy="5140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2C0875E7-CE82-4240-A2D3-5CB44F19771F}"/>
                  </a:ext>
                </a:extLst>
              </p:cNvPr>
              <p:cNvSpPr/>
              <p:nvPr/>
            </p:nvSpPr>
            <p:spPr>
              <a:xfrm>
                <a:off x="5700904" y="3362064"/>
                <a:ext cx="514098" cy="5140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9C1C14ED-5DC3-8F40-94BC-710ECF6C910C}"/>
                  </a:ext>
                </a:extLst>
              </p:cNvPr>
              <p:cNvSpPr/>
              <p:nvPr/>
            </p:nvSpPr>
            <p:spPr>
              <a:xfrm>
                <a:off x="5190200" y="3364031"/>
                <a:ext cx="514098" cy="51409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ECB9363A-93F0-7640-A782-F8C424D397DA}"/>
                  </a:ext>
                </a:extLst>
              </p:cNvPr>
              <p:cNvSpPr/>
              <p:nvPr/>
            </p:nvSpPr>
            <p:spPr>
              <a:xfrm>
                <a:off x="5172687" y="2326374"/>
                <a:ext cx="514098" cy="51409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68BF6634-533B-D147-B0C1-0EC90319DD8B}"/>
                  </a:ext>
                </a:extLst>
              </p:cNvPr>
              <p:cNvSpPr/>
              <p:nvPr/>
            </p:nvSpPr>
            <p:spPr>
              <a:xfrm>
                <a:off x="6198130" y="2330503"/>
                <a:ext cx="514098" cy="5140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72FD015A-AF96-A449-AD33-BE416DE2A969}"/>
                  </a:ext>
                </a:extLst>
              </p:cNvPr>
              <p:cNvSpPr/>
              <p:nvPr/>
            </p:nvSpPr>
            <p:spPr>
              <a:xfrm>
                <a:off x="5688401" y="2329456"/>
                <a:ext cx="514098" cy="5140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4B875FDD-92B0-FD4F-A91C-49CD78FC0D76}"/>
                  </a:ext>
                </a:extLst>
              </p:cNvPr>
              <p:cNvSpPr/>
              <p:nvPr/>
            </p:nvSpPr>
            <p:spPr>
              <a:xfrm>
                <a:off x="5684299" y="3867970"/>
                <a:ext cx="514098" cy="51409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DCB40D2B-CBCE-C046-870C-CB33B8E5FB65}"/>
                  </a:ext>
                </a:extLst>
              </p:cNvPr>
              <p:cNvSpPr/>
              <p:nvPr/>
            </p:nvSpPr>
            <p:spPr>
              <a:xfrm>
                <a:off x="6196260" y="3862060"/>
                <a:ext cx="514098" cy="5140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0D2647D5-2B3C-1447-8D5E-02B5C3FC8781}"/>
                  </a:ext>
                </a:extLst>
              </p:cNvPr>
              <p:cNvSpPr/>
              <p:nvPr/>
            </p:nvSpPr>
            <p:spPr>
              <a:xfrm>
                <a:off x="5170265" y="3871052"/>
                <a:ext cx="514098" cy="5140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6D2CA8C9-09C8-AE43-A119-A726C71631DE}"/>
                  </a:ext>
                </a:extLst>
              </p:cNvPr>
              <p:cNvSpPr/>
              <p:nvPr/>
            </p:nvSpPr>
            <p:spPr>
              <a:xfrm>
                <a:off x="6195561" y="4380377"/>
                <a:ext cx="514098" cy="51409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9427F7D7-9580-0740-A57C-9AF0E9340C38}"/>
                  </a:ext>
                </a:extLst>
              </p:cNvPr>
              <p:cNvSpPr/>
              <p:nvPr/>
            </p:nvSpPr>
            <p:spPr>
              <a:xfrm>
                <a:off x="5681849" y="4386002"/>
                <a:ext cx="514098" cy="5140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FC311F71-B4F8-5C45-B9E2-305777BB20A8}"/>
                  </a:ext>
                </a:extLst>
              </p:cNvPr>
              <p:cNvSpPr/>
              <p:nvPr/>
            </p:nvSpPr>
            <p:spPr>
              <a:xfrm>
                <a:off x="5171145" y="4387969"/>
                <a:ext cx="514098" cy="5140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612FF4AF-EE01-C44D-8C07-692BE6B40B73}"/>
                </a:ext>
              </a:extLst>
            </p:cNvPr>
            <p:cNvGrpSpPr/>
            <p:nvPr/>
          </p:nvGrpSpPr>
          <p:grpSpPr>
            <a:xfrm rot="10800000">
              <a:off x="7365777" y="2678799"/>
              <a:ext cx="1558449" cy="2575693"/>
              <a:chOff x="5170265" y="2326374"/>
              <a:chExt cx="1558449" cy="2575693"/>
            </a:xfrm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3330B47C-7D5E-2241-B71B-702B226C95C5}"/>
                  </a:ext>
                </a:extLst>
              </p:cNvPr>
              <p:cNvSpPr/>
              <p:nvPr/>
            </p:nvSpPr>
            <p:spPr>
              <a:xfrm>
                <a:off x="5689066" y="2844032"/>
                <a:ext cx="514098" cy="5140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0B6A046-DE27-144F-9692-48301DECD46B}"/>
                  </a:ext>
                </a:extLst>
              </p:cNvPr>
              <p:cNvSpPr/>
              <p:nvPr/>
            </p:nvSpPr>
            <p:spPr>
              <a:xfrm>
                <a:off x="6201027" y="2838122"/>
                <a:ext cx="514098" cy="51409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62E44CF1-D780-FD41-96E2-DAFC745D4C7F}"/>
                  </a:ext>
                </a:extLst>
              </p:cNvPr>
              <p:cNvSpPr/>
              <p:nvPr/>
            </p:nvSpPr>
            <p:spPr>
              <a:xfrm>
                <a:off x="5175032" y="2847114"/>
                <a:ext cx="514098" cy="5140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B027176-416B-8A4F-981E-D0AD32CA65FF}"/>
                  </a:ext>
                </a:extLst>
              </p:cNvPr>
              <p:cNvSpPr/>
              <p:nvPr/>
            </p:nvSpPr>
            <p:spPr>
              <a:xfrm>
                <a:off x="6214616" y="3356439"/>
                <a:ext cx="514098" cy="5140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7C202665-ACC5-6743-B766-80B9A66CCF69}"/>
                  </a:ext>
                </a:extLst>
              </p:cNvPr>
              <p:cNvSpPr/>
              <p:nvPr/>
            </p:nvSpPr>
            <p:spPr>
              <a:xfrm>
                <a:off x="5700904" y="3362064"/>
                <a:ext cx="514098" cy="5140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9D8ED4F7-CC74-D544-BB3A-5195C902DF96}"/>
                  </a:ext>
                </a:extLst>
              </p:cNvPr>
              <p:cNvSpPr/>
              <p:nvPr/>
            </p:nvSpPr>
            <p:spPr>
              <a:xfrm>
                <a:off x="5190200" y="3364031"/>
                <a:ext cx="514098" cy="51409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75165E0B-1CA1-5444-8108-E5C05A12BF96}"/>
                  </a:ext>
                </a:extLst>
              </p:cNvPr>
              <p:cNvSpPr/>
              <p:nvPr/>
            </p:nvSpPr>
            <p:spPr>
              <a:xfrm>
                <a:off x="5172687" y="2326374"/>
                <a:ext cx="514098" cy="51409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F42E674A-D387-1646-A662-B586B025962F}"/>
                  </a:ext>
                </a:extLst>
              </p:cNvPr>
              <p:cNvSpPr/>
              <p:nvPr/>
            </p:nvSpPr>
            <p:spPr>
              <a:xfrm>
                <a:off x="6198130" y="2330503"/>
                <a:ext cx="514098" cy="5140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C98768E3-963B-434A-8039-9FA9CEA10FF0}"/>
                  </a:ext>
                </a:extLst>
              </p:cNvPr>
              <p:cNvSpPr/>
              <p:nvPr/>
            </p:nvSpPr>
            <p:spPr>
              <a:xfrm>
                <a:off x="5688401" y="2329456"/>
                <a:ext cx="514098" cy="5140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BB23C5B1-2159-D14A-93EA-CC5324B49FDE}"/>
                  </a:ext>
                </a:extLst>
              </p:cNvPr>
              <p:cNvSpPr/>
              <p:nvPr/>
            </p:nvSpPr>
            <p:spPr>
              <a:xfrm>
                <a:off x="5684299" y="3867970"/>
                <a:ext cx="514098" cy="51409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328FF128-4DFC-E146-8304-59B76BDFA823}"/>
                  </a:ext>
                </a:extLst>
              </p:cNvPr>
              <p:cNvSpPr/>
              <p:nvPr/>
            </p:nvSpPr>
            <p:spPr>
              <a:xfrm>
                <a:off x="6196260" y="3862060"/>
                <a:ext cx="514098" cy="5140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D3EE5FD5-BD24-1D4E-B08D-F0F710A23EBB}"/>
                  </a:ext>
                </a:extLst>
              </p:cNvPr>
              <p:cNvSpPr/>
              <p:nvPr/>
            </p:nvSpPr>
            <p:spPr>
              <a:xfrm>
                <a:off x="5170265" y="3871052"/>
                <a:ext cx="514098" cy="5140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CC0ADA80-B459-5A47-8CC9-1D9607979678}"/>
                  </a:ext>
                </a:extLst>
              </p:cNvPr>
              <p:cNvSpPr/>
              <p:nvPr/>
            </p:nvSpPr>
            <p:spPr>
              <a:xfrm>
                <a:off x="6195561" y="4380377"/>
                <a:ext cx="514098" cy="51409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C56016AA-8A52-A74A-939E-3F324EFB2118}"/>
                  </a:ext>
                </a:extLst>
              </p:cNvPr>
              <p:cNvSpPr/>
              <p:nvPr/>
            </p:nvSpPr>
            <p:spPr>
              <a:xfrm>
                <a:off x="5681849" y="4386002"/>
                <a:ext cx="514098" cy="5140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7262D5AE-CE61-1C43-A216-CAB065560FE0}"/>
                  </a:ext>
                </a:extLst>
              </p:cNvPr>
              <p:cNvSpPr/>
              <p:nvPr/>
            </p:nvSpPr>
            <p:spPr>
              <a:xfrm>
                <a:off x="5171145" y="4387969"/>
                <a:ext cx="514098" cy="5140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66E63F7D-4A5A-E947-9099-7FC5CC615D74}"/>
                </a:ext>
              </a:extLst>
            </p:cNvPr>
            <p:cNvGrpSpPr/>
            <p:nvPr/>
          </p:nvGrpSpPr>
          <p:grpSpPr>
            <a:xfrm rot="10800000">
              <a:off x="9104090" y="2702612"/>
              <a:ext cx="1558449" cy="2575693"/>
              <a:chOff x="5170265" y="2326374"/>
              <a:chExt cx="1558449" cy="2575693"/>
            </a:xfrm>
          </p:grpSpPr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201A7CC4-F19D-CF44-9466-B2D9771C2078}"/>
                  </a:ext>
                </a:extLst>
              </p:cNvPr>
              <p:cNvSpPr/>
              <p:nvPr/>
            </p:nvSpPr>
            <p:spPr>
              <a:xfrm>
                <a:off x="5689066" y="2844032"/>
                <a:ext cx="514098" cy="5140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6AA109F3-4A8F-8345-993D-D5947C3748F4}"/>
                  </a:ext>
                </a:extLst>
              </p:cNvPr>
              <p:cNvSpPr/>
              <p:nvPr/>
            </p:nvSpPr>
            <p:spPr>
              <a:xfrm>
                <a:off x="6201027" y="2838122"/>
                <a:ext cx="514098" cy="51409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3DCCC404-FCEF-CB44-9590-9A79434CDF2F}"/>
                  </a:ext>
                </a:extLst>
              </p:cNvPr>
              <p:cNvSpPr/>
              <p:nvPr/>
            </p:nvSpPr>
            <p:spPr>
              <a:xfrm>
                <a:off x="5175032" y="2847114"/>
                <a:ext cx="514098" cy="5140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4DA16332-4501-4944-9021-DE454C1CAF2A}"/>
                  </a:ext>
                </a:extLst>
              </p:cNvPr>
              <p:cNvSpPr/>
              <p:nvPr/>
            </p:nvSpPr>
            <p:spPr>
              <a:xfrm>
                <a:off x="6214616" y="3356439"/>
                <a:ext cx="514098" cy="5140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01067E9B-CA2C-E644-BED8-F7069774A9BA}"/>
                  </a:ext>
                </a:extLst>
              </p:cNvPr>
              <p:cNvSpPr/>
              <p:nvPr/>
            </p:nvSpPr>
            <p:spPr>
              <a:xfrm>
                <a:off x="5700904" y="3362064"/>
                <a:ext cx="514098" cy="5140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4124F7D8-3E20-7B4B-B68B-93B72D65B2C9}"/>
                  </a:ext>
                </a:extLst>
              </p:cNvPr>
              <p:cNvSpPr/>
              <p:nvPr/>
            </p:nvSpPr>
            <p:spPr>
              <a:xfrm>
                <a:off x="5190200" y="3364031"/>
                <a:ext cx="514098" cy="51409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3B7A1C5C-00A4-614C-9F90-13C0C49E39C7}"/>
                  </a:ext>
                </a:extLst>
              </p:cNvPr>
              <p:cNvSpPr/>
              <p:nvPr/>
            </p:nvSpPr>
            <p:spPr>
              <a:xfrm>
                <a:off x="5172687" y="2326374"/>
                <a:ext cx="514098" cy="5140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1A77A421-80C4-6B40-9768-1EA002C6B86B}"/>
                  </a:ext>
                </a:extLst>
              </p:cNvPr>
              <p:cNvSpPr/>
              <p:nvPr/>
            </p:nvSpPr>
            <p:spPr>
              <a:xfrm>
                <a:off x="6198130" y="2330503"/>
                <a:ext cx="514098" cy="5140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390C97E8-7C4D-F841-B9EB-429F5917A591}"/>
                  </a:ext>
                </a:extLst>
              </p:cNvPr>
              <p:cNvSpPr/>
              <p:nvPr/>
            </p:nvSpPr>
            <p:spPr>
              <a:xfrm>
                <a:off x="5688401" y="2329456"/>
                <a:ext cx="514098" cy="51409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260AA7CB-6F39-184E-A285-B96135C0F30C}"/>
                  </a:ext>
                </a:extLst>
              </p:cNvPr>
              <p:cNvSpPr/>
              <p:nvPr/>
            </p:nvSpPr>
            <p:spPr>
              <a:xfrm>
                <a:off x="5684299" y="3867970"/>
                <a:ext cx="514098" cy="51409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F5995E14-97E8-604D-908C-90C07840C42C}"/>
                  </a:ext>
                </a:extLst>
              </p:cNvPr>
              <p:cNvSpPr/>
              <p:nvPr/>
            </p:nvSpPr>
            <p:spPr>
              <a:xfrm>
                <a:off x="6196260" y="3862060"/>
                <a:ext cx="514098" cy="5140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994D8456-F29E-3D42-BF43-B520BE67F0DE}"/>
                  </a:ext>
                </a:extLst>
              </p:cNvPr>
              <p:cNvSpPr/>
              <p:nvPr/>
            </p:nvSpPr>
            <p:spPr>
              <a:xfrm>
                <a:off x="5170265" y="3871052"/>
                <a:ext cx="514098" cy="5140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DBD2DCB8-ACBB-794F-98DD-86607032FCE9}"/>
                  </a:ext>
                </a:extLst>
              </p:cNvPr>
              <p:cNvSpPr/>
              <p:nvPr/>
            </p:nvSpPr>
            <p:spPr>
              <a:xfrm>
                <a:off x="6195561" y="4380377"/>
                <a:ext cx="514098" cy="514098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2DF65C53-297E-4740-9745-37EA7D429CB7}"/>
                  </a:ext>
                </a:extLst>
              </p:cNvPr>
              <p:cNvSpPr/>
              <p:nvPr/>
            </p:nvSpPr>
            <p:spPr>
              <a:xfrm>
                <a:off x="5681849" y="4386002"/>
                <a:ext cx="514098" cy="5140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9C8B8DAF-CA98-3745-A132-C373568CBA0F}"/>
                  </a:ext>
                </a:extLst>
              </p:cNvPr>
              <p:cNvSpPr/>
              <p:nvPr/>
            </p:nvSpPr>
            <p:spPr>
              <a:xfrm>
                <a:off x="5171145" y="4387969"/>
                <a:ext cx="514098" cy="5140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1D4FA9F6-21FA-F34E-BF64-BE4622FD96F6}"/>
              </a:ext>
            </a:extLst>
          </p:cNvPr>
          <p:cNvSpPr/>
          <p:nvPr/>
        </p:nvSpPr>
        <p:spPr>
          <a:xfrm>
            <a:off x="5360034" y="5482713"/>
            <a:ext cx="56055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rgbClr val="002060"/>
                </a:solidFill>
                <a:latin typeface="Raleway" panose="020B0003030101060003" pitchFamily="34" charset="0"/>
              </a:rPr>
              <a:t>example of 3 </a:t>
            </a:r>
            <a:r>
              <a:rPr lang="en-GB" sz="1600" i="1" dirty="0">
                <a:solidFill>
                  <a:srgbClr val="002060"/>
                </a:solidFill>
                <a:latin typeface="Raleway" panose="020B0003030101060003" pitchFamily="34" charset="0"/>
              </a:rPr>
              <a:t>settings</a:t>
            </a:r>
            <a:r>
              <a:rPr lang="en-GB" sz="1600" dirty="0">
                <a:solidFill>
                  <a:srgbClr val="002060"/>
                </a:solidFill>
                <a:latin typeface="Raleway" panose="020B0003030101060003" pitchFamily="34" charset="0"/>
              </a:rPr>
              <a:t> for 5 parameters (243 combinations)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143380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14735-0FCD-504E-B94A-0BBBB0337D72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999056"/>
            <a:ext cx="12192000" cy="2387600"/>
          </a:xfrm>
        </p:spPr>
        <p:txBody>
          <a:bodyPr>
            <a:normAutofit/>
          </a:bodyPr>
          <a:lstStyle/>
          <a:p>
            <a:pPr algn="ctr"/>
            <a:r>
              <a:rPr lang="en-GB" sz="4800" noProof="0" dirty="0">
                <a:solidFill>
                  <a:srgbClr val="002060"/>
                </a:solidFill>
                <a:latin typeface="Raleway" panose="020B0003030101060003" pitchFamily="34" charset="0"/>
              </a:rPr>
              <a:t>Infection probability</a:t>
            </a:r>
          </a:p>
        </p:txBody>
      </p:sp>
    </p:spTree>
    <p:extLst>
      <p:ext uri="{BB962C8B-B14F-4D97-AF65-F5344CB8AC3E}">
        <p14:creationId xmlns:p14="http://schemas.microsoft.com/office/powerpoint/2010/main" val="663172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65F961-33D2-384C-ADA2-16F42AD47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550" y="254000"/>
            <a:ext cx="8978900" cy="6350000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F32D83-963C-124E-8322-0EB5A69A65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579" b="74831"/>
          <a:stretch/>
        </p:blipFill>
        <p:spPr>
          <a:xfrm>
            <a:off x="1621410" y="264752"/>
            <a:ext cx="6032663" cy="364978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89C57-A61A-0849-97A4-6908F40E722E}"/>
              </a:ext>
            </a:extLst>
          </p:cNvPr>
          <p:cNvCxnSpPr>
            <a:cxnSpLocks/>
          </p:cNvCxnSpPr>
          <p:nvPr/>
        </p:nvCxnSpPr>
        <p:spPr>
          <a:xfrm flipH="1">
            <a:off x="5854045" y="1593130"/>
            <a:ext cx="2121031" cy="149886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4FEE056-4488-6B45-A555-2A076B50EE02}"/>
              </a:ext>
            </a:extLst>
          </p:cNvPr>
          <p:cNvSpPr/>
          <p:nvPr/>
        </p:nvSpPr>
        <p:spPr>
          <a:xfrm>
            <a:off x="6278228" y="1938238"/>
            <a:ext cx="37569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  <a:ea typeface="+mj-ea"/>
                <a:cs typeface="+mj-cs"/>
              </a:rPr>
              <a:t>worst and best case scenarios</a:t>
            </a:r>
            <a:endParaRPr lang="de-DE" sz="1100" dirty="0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503870CE-2F33-0A41-99B9-497E3FC823C6}"/>
              </a:ext>
            </a:extLst>
          </p:cNvPr>
          <p:cNvSpPr/>
          <p:nvPr/>
        </p:nvSpPr>
        <p:spPr>
          <a:xfrm>
            <a:off x="6002981" y="1751949"/>
            <a:ext cx="175846" cy="762000"/>
          </a:xfrm>
          <a:prstGeom prst="rightBrace">
            <a:avLst>
              <a:gd name="adj1" fmla="val 34012"/>
              <a:gd name="adj2" fmla="val 50000"/>
            </a:avLst>
          </a:prstGeom>
          <a:ln w="127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E37FF2-5C70-DE49-9198-B34493A5326A}"/>
              </a:ext>
            </a:extLst>
          </p:cNvPr>
          <p:cNvCxnSpPr/>
          <p:nvPr/>
        </p:nvCxnSpPr>
        <p:spPr>
          <a:xfrm flipH="1">
            <a:off x="4854804" y="452487"/>
            <a:ext cx="3091992" cy="1225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64B55C4-4619-9649-8A91-A8E3B95BEEF6}"/>
              </a:ext>
            </a:extLst>
          </p:cNvPr>
          <p:cNvGrpSpPr/>
          <p:nvPr/>
        </p:nvGrpSpPr>
        <p:grpSpPr>
          <a:xfrm>
            <a:off x="619074" y="248478"/>
            <a:ext cx="11408419" cy="6484983"/>
            <a:chOff x="619074" y="30330"/>
            <a:chExt cx="11408419" cy="6484983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A155685-01DF-2943-A296-21E6738A83A7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29" y="30330"/>
              <a:ext cx="0" cy="6350835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67D0D1A-8927-454E-8630-6A03E6E9BBC0}"/>
                </a:ext>
              </a:extLst>
            </p:cNvPr>
            <p:cNvSpPr/>
            <p:nvPr/>
          </p:nvSpPr>
          <p:spPr>
            <a:xfrm>
              <a:off x="619074" y="58283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2060"/>
                  </a:solidFill>
                  <a:latin typeface="Raleway" panose="020B0003030101060003" pitchFamily="34" charset="0"/>
                </a:rPr>
                <a:t>100 %</a:t>
              </a:r>
              <a:endParaRPr lang="de-DE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5F7B6CF-AEE4-0A46-B06B-10304F7F0B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3130" y="6379593"/>
              <a:ext cx="9012025" cy="0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E1D9137-5622-D54C-B026-C121C257C9E6}"/>
                </a:ext>
              </a:extLst>
            </p:cNvPr>
            <p:cNvSpPr/>
            <p:nvPr/>
          </p:nvSpPr>
          <p:spPr>
            <a:xfrm>
              <a:off x="10668082" y="6145981"/>
              <a:ext cx="1359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2060"/>
                  </a:solidFill>
                  <a:latin typeface="Raleway" panose="020B0003030101060003" pitchFamily="34" charset="0"/>
                </a:rPr>
                <a:t>3500 steps</a:t>
              </a:r>
              <a:endParaRPr lang="de-DE" dirty="0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9359C7DE-D334-0C4C-A914-04AAE8254C77}"/>
              </a:ext>
            </a:extLst>
          </p:cNvPr>
          <p:cNvSpPr/>
          <p:nvPr/>
        </p:nvSpPr>
        <p:spPr>
          <a:xfrm>
            <a:off x="7897322" y="4223534"/>
            <a:ext cx="12073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800" dirty="0">
                <a:solidFill>
                  <a:srgbClr val="002060"/>
                </a:solidFill>
                <a:latin typeface="Raleway" panose="020B0003030101060003" pitchFamily="34" charset="0"/>
              </a:rPr>
              <a:t>1 % </a:t>
            </a:r>
            <a:endParaRPr lang="de-DE" sz="4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659897-CB2B-ED42-AECF-2368DBB5BEF7}"/>
              </a:ext>
            </a:extLst>
          </p:cNvPr>
          <p:cNvSpPr/>
          <p:nvPr/>
        </p:nvSpPr>
        <p:spPr>
          <a:xfrm>
            <a:off x="3209757" y="3523652"/>
            <a:ext cx="3233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solidFill>
                  <a:srgbClr val="002060"/>
                </a:solidFill>
                <a:latin typeface="Raleway" panose="020B0003030101060003" pitchFamily="34" charset="0"/>
                <a:ea typeface="+mj-ea"/>
                <a:cs typeface="+mj-cs"/>
              </a:rPr>
              <a:t>runtime about 30 minutes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3433122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BA3BD6-5D96-434B-90B8-646C8959E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193" y="244476"/>
            <a:ext cx="8983669" cy="63759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DD189EE-6ED7-7F4D-8147-6438FA0CE203}"/>
              </a:ext>
            </a:extLst>
          </p:cNvPr>
          <p:cNvSpPr/>
          <p:nvPr/>
        </p:nvSpPr>
        <p:spPr>
          <a:xfrm>
            <a:off x="7897322" y="4223534"/>
            <a:ext cx="16642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800" dirty="0">
                <a:solidFill>
                  <a:srgbClr val="002060"/>
                </a:solidFill>
                <a:latin typeface="Raleway" panose="020B0003030101060003" pitchFamily="34" charset="0"/>
              </a:rPr>
              <a:t>1.5 % </a:t>
            </a:r>
            <a:endParaRPr lang="de-DE" sz="48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559FC5-E04A-5748-A69B-90EA2DCEA2F8}"/>
              </a:ext>
            </a:extLst>
          </p:cNvPr>
          <p:cNvGrpSpPr/>
          <p:nvPr/>
        </p:nvGrpSpPr>
        <p:grpSpPr>
          <a:xfrm>
            <a:off x="619074" y="248478"/>
            <a:ext cx="9986081" cy="6350835"/>
            <a:chOff x="619074" y="30330"/>
            <a:chExt cx="9986081" cy="6350835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6CA8537-3886-9B41-B7F9-6777F832075B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29" y="30330"/>
              <a:ext cx="0" cy="6350835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ABCF09D-3790-6B45-B1D6-F4A374179EDF}"/>
                </a:ext>
              </a:extLst>
            </p:cNvPr>
            <p:cNvSpPr/>
            <p:nvPr/>
          </p:nvSpPr>
          <p:spPr>
            <a:xfrm>
              <a:off x="619074" y="58283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002060"/>
                  </a:solidFill>
                  <a:latin typeface="Raleway" panose="020B0003030101060003" pitchFamily="34" charset="0"/>
                </a:rPr>
                <a:t>100 %</a:t>
              </a:r>
              <a:endParaRPr lang="de-DE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CFF6037-9774-F64F-BCA0-B2986219D5D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3130" y="6379593"/>
              <a:ext cx="9012025" cy="0"/>
            </a:xfrm>
            <a:prstGeom prst="line">
              <a:avLst/>
            </a:prstGeom>
            <a:ln w="15875">
              <a:solidFill>
                <a:srgbClr val="002060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2158D4D-5862-CF47-B53F-0BDE526F9CB6}"/>
              </a:ext>
            </a:extLst>
          </p:cNvPr>
          <p:cNvSpPr/>
          <p:nvPr/>
        </p:nvSpPr>
        <p:spPr>
          <a:xfrm>
            <a:off x="10668082" y="6364129"/>
            <a:ext cx="1359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002060"/>
                </a:solidFill>
                <a:latin typeface="Raleway" panose="020B0003030101060003" pitchFamily="34" charset="0"/>
              </a:rPr>
              <a:t>3500 steps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7718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2347</TotalTime>
  <Words>1011</Words>
  <Application>Microsoft Macintosh PowerPoint</Application>
  <PresentationFormat>Widescreen</PresentationFormat>
  <Paragraphs>222</Paragraphs>
  <Slides>61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Arial</vt:lpstr>
      <vt:lpstr>Calibri</vt:lpstr>
      <vt:lpstr>Calibri Light</vt:lpstr>
      <vt:lpstr>Raleway</vt:lpstr>
      <vt:lpstr>Raleway Light</vt:lpstr>
      <vt:lpstr>Wingdings</vt:lpstr>
      <vt:lpstr>Office Theme</vt:lpstr>
      <vt:lpstr>Random Infection Simulation*</vt:lpstr>
      <vt:lpstr>Simulation setup</vt:lpstr>
      <vt:lpstr>Simulation settings</vt:lpstr>
      <vt:lpstr>Simulation settings (cont.)</vt:lpstr>
      <vt:lpstr>Example Simulations</vt:lpstr>
      <vt:lpstr>PowerPoint Presentation</vt:lpstr>
      <vt:lpstr>Infection probability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Learnings</vt:lpstr>
      <vt:lpstr>Range of movement</vt:lpstr>
      <vt:lpstr>Influence of Individual Size (Infection radius)</vt:lpstr>
      <vt:lpstr>Learnings</vt:lpstr>
      <vt:lpstr>Quarantine Probability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Quarantine 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Learnings</vt:lpstr>
      <vt:lpstr>Next steps (advanced)</vt:lpstr>
      <vt:lpstr>PowerPoint Presentation</vt:lpstr>
      <vt:lpstr>PowerPoint Presentation</vt:lpstr>
      <vt:lpstr>PowerPoint Presentation</vt:lpstr>
      <vt:lpstr>PowerPoint Presentation</vt:lpstr>
      <vt:lpstr>Source code available on GitHub</vt:lpstr>
      <vt:lpstr>Appendix</vt:lpstr>
      <vt:lpstr>PowerPoint Presentation</vt:lpstr>
      <vt:lpstr>PowerPoint Presentation</vt:lpstr>
      <vt:lpstr>Create all variations of i parameters in j settings</vt:lpstr>
      <vt:lpstr>Layman Solution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Michael R. Alvers</dc:creator>
  <cp:lastModifiedBy>Dr. Michael R. Alvers</cp:lastModifiedBy>
  <cp:revision>76</cp:revision>
  <dcterms:created xsi:type="dcterms:W3CDTF">2020-04-23T09:56:17Z</dcterms:created>
  <dcterms:modified xsi:type="dcterms:W3CDTF">2020-05-05T14:06:21Z</dcterms:modified>
</cp:coreProperties>
</file>